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6" r:id="rId2"/>
    <p:sldId id="257" r:id="rId3"/>
    <p:sldId id="258" r:id="rId4"/>
    <p:sldId id="299" r:id="rId5"/>
    <p:sldId id="306" r:id="rId6"/>
    <p:sldId id="307" r:id="rId7"/>
    <p:sldId id="259" r:id="rId8"/>
    <p:sldId id="309" r:id="rId9"/>
    <p:sldId id="310" r:id="rId10"/>
    <p:sldId id="269" r:id="rId11"/>
    <p:sldId id="302" r:id="rId12"/>
    <p:sldId id="301" r:id="rId13"/>
    <p:sldId id="311" r:id="rId14"/>
    <p:sldId id="312" r:id="rId15"/>
    <p:sldId id="275" r:id="rId16"/>
    <p:sldId id="313" r:id="rId17"/>
    <p:sldId id="276" r:id="rId18"/>
    <p:sldId id="277" r:id="rId19"/>
    <p:sldId id="278" r:id="rId20"/>
    <p:sldId id="279"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Page and Learning Objectives" id="{ED7C4758-ABE7-3D40-8C9D-02919E915DA4}">
          <p14:sldIdLst>
            <p14:sldId id="256"/>
            <p14:sldId id="257"/>
          </p14:sldIdLst>
        </p14:section>
        <p14:section name="Introduction to the Cardiovascular System" id="{FF0DDDDA-9BCD-F949-B9DA-650F9A99B0CA}">
          <p14:sldIdLst>
            <p14:sldId id="258"/>
          </p14:sldIdLst>
        </p14:section>
        <p14:section name="Anatomy of the Blood Vessels" id="{FA43CF7B-5035-0D4E-BF6D-94A1FA9D288E}">
          <p14:sldIdLst>
            <p14:sldId id="299"/>
            <p14:sldId id="306"/>
            <p14:sldId id="307"/>
            <p14:sldId id="259"/>
            <p14:sldId id="309"/>
            <p14:sldId id="310"/>
            <p14:sldId id="269"/>
          </p14:sldIdLst>
        </p14:section>
        <p14:section name="Physiology of Blood Vessels and Blood" id="{A7E707B3-F572-3443-B2B5-F8044992B091}">
          <p14:sldIdLst>
            <p14:sldId id="302"/>
            <p14:sldId id="301"/>
            <p14:sldId id="311"/>
            <p14:sldId id="312"/>
          </p14:sldIdLst>
        </p14:section>
        <p14:section name="Diseases, Disorders, and Diagnostic Testing" id="{1D3A276A-9CCA-F240-B370-89BD7BB4A9B9}">
          <p14:sldIdLst>
            <p14:sldId id="275"/>
            <p14:sldId id="313"/>
            <p14:sldId id="276"/>
            <p14:sldId id="277"/>
          </p14:sldIdLst>
        </p14:section>
        <p14:section name="Summary" id="{6382B8C6-3C9F-E54C-98F8-4BA889F4D146}">
          <p14:sldIdLst>
            <p14:sldId id="278"/>
          </p14:sldIdLst>
        </p14:section>
        <p14:section name="References" id="{BED641D6-DCAA-3044-B428-89B65ED853CE}">
          <p14:sldIdLst>
            <p14:sldId id="2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73"/>
    <p:restoredTop sz="83863"/>
  </p:normalViewPr>
  <p:slideViewPr>
    <p:cSldViewPr snapToGrid="0">
      <p:cViewPr varScale="1">
        <p:scale>
          <a:sx n="102" d="100"/>
          <a:sy n="102" d="100"/>
        </p:scale>
        <p:origin x="216" y="3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38389E-F1AF-D746-AFCD-3818C2036D6B}" type="datetimeFigureOut">
              <a:rPr lang="en-US" smtClean="0"/>
              <a:t>7/31/23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11A42D-5568-484F-8768-608C38847409}" type="slidenum">
              <a:rPr lang="en-US" smtClean="0"/>
              <a:t>‹#›</a:t>
            </a:fld>
            <a:endParaRPr lang="en-US"/>
          </a:p>
        </p:txBody>
      </p:sp>
    </p:spTree>
    <p:extLst>
      <p:ext uri="{BB962C8B-B14F-4D97-AF65-F5344CB8AC3E}">
        <p14:creationId xmlns:p14="http://schemas.microsoft.com/office/powerpoint/2010/main" val="307194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4</a:t>
            </a:fld>
            <a:endParaRPr lang="en-US"/>
          </a:p>
        </p:txBody>
      </p:sp>
    </p:spTree>
    <p:extLst>
      <p:ext uri="{BB962C8B-B14F-4D97-AF65-F5344CB8AC3E}">
        <p14:creationId xmlns:p14="http://schemas.microsoft.com/office/powerpoint/2010/main" val="14121111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14</a:t>
            </a:fld>
            <a:endParaRPr lang="en-US"/>
          </a:p>
        </p:txBody>
      </p:sp>
    </p:spTree>
    <p:extLst>
      <p:ext uri="{BB962C8B-B14F-4D97-AF65-F5344CB8AC3E}">
        <p14:creationId xmlns:p14="http://schemas.microsoft.com/office/powerpoint/2010/main" val="36512462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15</a:t>
            </a:fld>
            <a:endParaRPr lang="en-US"/>
          </a:p>
        </p:txBody>
      </p:sp>
    </p:spTree>
    <p:extLst>
      <p:ext uri="{BB962C8B-B14F-4D97-AF65-F5344CB8AC3E}">
        <p14:creationId xmlns:p14="http://schemas.microsoft.com/office/powerpoint/2010/main" val="508883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16</a:t>
            </a:fld>
            <a:endParaRPr lang="en-US"/>
          </a:p>
        </p:txBody>
      </p:sp>
    </p:spTree>
    <p:extLst>
      <p:ext uri="{BB962C8B-B14F-4D97-AF65-F5344CB8AC3E}">
        <p14:creationId xmlns:p14="http://schemas.microsoft.com/office/powerpoint/2010/main" val="3336629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17</a:t>
            </a:fld>
            <a:endParaRPr lang="en-US"/>
          </a:p>
        </p:txBody>
      </p:sp>
    </p:spTree>
    <p:extLst>
      <p:ext uri="{BB962C8B-B14F-4D97-AF65-F5344CB8AC3E}">
        <p14:creationId xmlns:p14="http://schemas.microsoft.com/office/powerpoint/2010/main" val="1873996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6</a:t>
            </a:fld>
            <a:endParaRPr lang="en-US"/>
          </a:p>
        </p:txBody>
      </p:sp>
    </p:spTree>
    <p:extLst>
      <p:ext uri="{BB962C8B-B14F-4D97-AF65-F5344CB8AC3E}">
        <p14:creationId xmlns:p14="http://schemas.microsoft.com/office/powerpoint/2010/main" val="764687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7</a:t>
            </a:fld>
            <a:endParaRPr lang="en-US"/>
          </a:p>
        </p:txBody>
      </p:sp>
    </p:spTree>
    <p:extLst>
      <p:ext uri="{BB962C8B-B14F-4D97-AF65-F5344CB8AC3E}">
        <p14:creationId xmlns:p14="http://schemas.microsoft.com/office/powerpoint/2010/main" val="1658966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8</a:t>
            </a:fld>
            <a:endParaRPr lang="en-US"/>
          </a:p>
        </p:txBody>
      </p:sp>
    </p:spTree>
    <p:extLst>
      <p:ext uri="{BB962C8B-B14F-4D97-AF65-F5344CB8AC3E}">
        <p14:creationId xmlns:p14="http://schemas.microsoft.com/office/powerpoint/2010/main" val="3851620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9</a:t>
            </a:fld>
            <a:endParaRPr lang="en-US"/>
          </a:p>
        </p:txBody>
      </p:sp>
    </p:spTree>
    <p:extLst>
      <p:ext uri="{BB962C8B-B14F-4D97-AF65-F5344CB8AC3E}">
        <p14:creationId xmlns:p14="http://schemas.microsoft.com/office/powerpoint/2010/main" val="3875740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10</a:t>
            </a:fld>
            <a:endParaRPr lang="en-US"/>
          </a:p>
        </p:txBody>
      </p:sp>
    </p:spTree>
    <p:extLst>
      <p:ext uri="{BB962C8B-B14F-4D97-AF65-F5344CB8AC3E}">
        <p14:creationId xmlns:p14="http://schemas.microsoft.com/office/powerpoint/2010/main" val="683213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11</a:t>
            </a:fld>
            <a:endParaRPr lang="en-US"/>
          </a:p>
        </p:txBody>
      </p:sp>
    </p:spTree>
    <p:extLst>
      <p:ext uri="{BB962C8B-B14F-4D97-AF65-F5344CB8AC3E}">
        <p14:creationId xmlns:p14="http://schemas.microsoft.com/office/powerpoint/2010/main" val="3673995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12</a:t>
            </a:fld>
            <a:endParaRPr lang="en-US"/>
          </a:p>
        </p:txBody>
      </p:sp>
    </p:spTree>
    <p:extLst>
      <p:ext uri="{BB962C8B-B14F-4D97-AF65-F5344CB8AC3E}">
        <p14:creationId xmlns:p14="http://schemas.microsoft.com/office/powerpoint/2010/main" val="20829605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13</a:t>
            </a:fld>
            <a:endParaRPr lang="en-US"/>
          </a:p>
        </p:txBody>
      </p:sp>
    </p:spTree>
    <p:extLst>
      <p:ext uri="{BB962C8B-B14F-4D97-AF65-F5344CB8AC3E}">
        <p14:creationId xmlns:p14="http://schemas.microsoft.com/office/powerpoint/2010/main" val="3482596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CEBE1-0DEF-0EC7-AFFD-6E6CDEF920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257F77-99A4-3703-4A36-CF2C49ACF3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E46D99-5BE1-7815-A035-597E8722128B}"/>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5" name="Footer Placeholder 4">
            <a:extLst>
              <a:ext uri="{FF2B5EF4-FFF2-40B4-BE49-F238E27FC236}">
                <a16:creationId xmlns:a16="http://schemas.microsoft.com/office/drawing/2014/main" id="{4C3C1F68-F1FC-FB8C-8F03-C119FFC986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CA311A-9340-7502-580F-EB7D9D5FE856}"/>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63546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252DC-6FED-AF6C-4925-0EE1B13B0A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3F1F64E-0D49-6C52-15F0-2419801BB5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89967A-7925-5052-B60D-13A3DE412B53}"/>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5" name="Footer Placeholder 4">
            <a:extLst>
              <a:ext uri="{FF2B5EF4-FFF2-40B4-BE49-F238E27FC236}">
                <a16:creationId xmlns:a16="http://schemas.microsoft.com/office/drawing/2014/main" id="{80FC9985-7ED0-7E4E-C894-E9FE2DAB8C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D60D4A-A6B6-CAE5-1D8F-FB68D54BA94E}"/>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940758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C0ADA3-BCCD-D6AC-D9A9-88EFC25C8F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A055B5-3E80-9CA5-0D65-3F0055B74A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92ECAC-5B87-20B3-9657-3E52EB368AAE}"/>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5" name="Footer Placeholder 4">
            <a:extLst>
              <a:ext uri="{FF2B5EF4-FFF2-40B4-BE49-F238E27FC236}">
                <a16:creationId xmlns:a16="http://schemas.microsoft.com/office/drawing/2014/main" id="{B820F2D5-5984-E04D-8AC7-75209C9DB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628C7B-CC88-E7D1-C56F-43DE38AE90D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148035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0E42D-6F0C-2253-880A-B5DAE8AFE0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26AD76-ADA9-E703-AE0B-256C7F035F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6255F8-7F3E-0459-2288-DE61CADB0D5B}"/>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5" name="Footer Placeholder 4">
            <a:extLst>
              <a:ext uri="{FF2B5EF4-FFF2-40B4-BE49-F238E27FC236}">
                <a16:creationId xmlns:a16="http://schemas.microsoft.com/office/drawing/2014/main" id="{2359395B-52B3-7184-3125-0FACACA3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2E940B-28B6-F2F1-CC8E-D327ED22BA1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583065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F591-553C-C745-4CBA-ED1E11BE34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176DD9F-5686-4CC5-855D-967348F36E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39FFDF-E45C-8790-23EA-E548B4FF126A}"/>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5" name="Footer Placeholder 4">
            <a:extLst>
              <a:ext uri="{FF2B5EF4-FFF2-40B4-BE49-F238E27FC236}">
                <a16:creationId xmlns:a16="http://schemas.microsoft.com/office/drawing/2014/main" id="{F742F681-DC92-D466-8133-AB9A170670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CDB6A9-2B08-7574-CDA5-93FC1B70DEC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52150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BBD84-1CB8-2B70-304E-BC991B986C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9089C59-0131-C21D-66E6-EE84BC1D261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33F0C4D-D1BC-A0B3-3C5C-1CF1EC3980D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E749E5-9D93-D8AA-6A08-6719E99202A3}"/>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6" name="Footer Placeholder 5">
            <a:extLst>
              <a:ext uri="{FF2B5EF4-FFF2-40B4-BE49-F238E27FC236}">
                <a16:creationId xmlns:a16="http://schemas.microsoft.com/office/drawing/2014/main" id="{AA377988-614F-2B81-02AF-62A83E105D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6EE399-A66F-60DA-D6C4-F2365949D862}"/>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065290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2CC5E-DE97-253C-C7E6-167BA6F2CE7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41E7DD1-886B-6C9A-CC13-E38EF13676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094A28-7979-831D-3464-FAD8DC5F466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D4487F-4339-C11A-E789-86D2836EAA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C669F31-F7A9-D823-4B17-96EFC14A1B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20C0AC-0EA6-2FD9-E114-CA09D5F35240}"/>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8" name="Footer Placeholder 7">
            <a:extLst>
              <a:ext uri="{FF2B5EF4-FFF2-40B4-BE49-F238E27FC236}">
                <a16:creationId xmlns:a16="http://schemas.microsoft.com/office/drawing/2014/main" id="{82CF276D-6B94-FFDF-04E9-CD3AC9553E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102F7C-1B03-FAEF-0E4A-BC2D1E8B1194}"/>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60799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617FF-2FAA-EA33-C1A2-99F06DCAB26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2CC7AF-56DC-D289-6A04-87216D7D9BAC}"/>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4" name="Footer Placeholder 3">
            <a:extLst>
              <a:ext uri="{FF2B5EF4-FFF2-40B4-BE49-F238E27FC236}">
                <a16:creationId xmlns:a16="http://schemas.microsoft.com/office/drawing/2014/main" id="{F24F1D5F-7E30-D57A-8F4D-075335CBC7E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CCACC0C-D406-04AE-AAC2-D2DFA1D27671}"/>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713400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61780D-DC41-D7F4-7215-F43679DD9D05}"/>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3" name="Footer Placeholder 2">
            <a:extLst>
              <a:ext uri="{FF2B5EF4-FFF2-40B4-BE49-F238E27FC236}">
                <a16:creationId xmlns:a16="http://schemas.microsoft.com/office/drawing/2014/main" id="{6F3D6046-A875-1C31-9A85-7E627E0B5E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2D6A42A-B04F-892C-85BF-461AED9D63A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0019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E15C2-2BDF-EDAB-6FCF-FC2209FBC1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DCF5050-1871-56CD-80A9-7CD26FF053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759518-257B-1FC9-B91A-4A9C028799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343C64-1604-7A0B-731C-B19D3725A401}"/>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6" name="Footer Placeholder 5">
            <a:extLst>
              <a:ext uri="{FF2B5EF4-FFF2-40B4-BE49-F238E27FC236}">
                <a16:creationId xmlns:a16="http://schemas.microsoft.com/office/drawing/2014/main" id="{64FB74A5-3FB0-2551-DA85-AEB7D8C226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0BF36C-0868-1FEE-A457-466D621AD02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4061726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D50D2-F09B-50CA-841F-BF2E2F327A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547640-9C5A-338D-DCD7-EEBE95C665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4115111-108A-9DDB-A59F-3EDC3BFA86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5EA445-FCAC-C33C-9441-8EB00804039D}"/>
              </a:ext>
            </a:extLst>
          </p:cNvPr>
          <p:cNvSpPr>
            <a:spLocks noGrp="1"/>
          </p:cNvSpPr>
          <p:nvPr>
            <p:ph type="dt" sz="half" idx="10"/>
          </p:nvPr>
        </p:nvSpPr>
        <p:spPr/>
        <p:txBody>
          <a:bodyPr/>
          <a:lstStyle/>
          <a:p>
            <a:fld id="{0A8C4CAC-E9B4-4C4B-BBD0-CEDE9E47040F}" type="datetimeFigureOut">
              <a:rPr lang="en-US" smtClean="0"/>
              <a:t>7/31/23</a:t>
            </a:fld>
            <a:endParaRPr lang="en-US"/>
          </a:p>
        </p:txBody>
      </p:sp>
      <p:sp>
        <p:nvSpPr>
          <p:cNvPr id="6" name="Footer Placeholder 5">
            <a:extLst>
              <a:ext uri="{FF2B5EF4-FFF2-40B4-BE49-F238E27FC236}">
                <a16:creationId xmlns:a16="http://schemas.microsoft.com/office/drawing/2014/main" id="{ECC95FA9-DEBE-945E-CCF5-C30D3CFC86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2E407A-00EB-F2DF-478B-0D323C1F9A6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827200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95AE12-ED1B-FF5E-0124-67E37158EA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02ED2C-9CDE-88C8-752F-4A0D085F1E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AEA4F7-5A08-0BF8-B5D4-F6B7996323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8C4CAC-E9B4-4C4B-BBD0-CEDE9E47040F}" type="datetimeFigureOut">
              <a:rPr lang="en-US" smtClean="0"/>
              <a:t>7/31/23</a:t>
            </a:fld>
            <a:endParaRPr lang="en-US"/>
          </a:p>
        </p:txBody>
      </p:sp>
      <p:sp>
        <p:nvSpPr>
          <p:cNvPr id="5" name="Footer Placeholder 4">
            <a:extLst>
              <a:ext uri="{FF2B5EF4-FFF2-40B4-BE49-F238E27FC236}">
                <a16:creationId xmlns:a16="http://schemas.microsoft.com/office/drawing/2014/main" id="{05345331-F13B-5893-3942-10B4744E0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B9672A-EA84-A89A-4BDA-1404C2C8F5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103B5-D656-5E44-83E4-B76C655C1560}" type="slidenum">
              <a:rPr lang="en-US" smtClean="0"/>
              <a:t>‹#›</a:t>
            </a:fld>
            <a:endParaRPr lang="en-US"/>
          </a:p>
        </p:txBody>
      </p:sp>
    </p:spTree>
    <p:extLst>
      <p:ext uri="{BB962C8B-B14F-4D97-AF65-F5344CB8AC3E}">
        <p14:creationId xmlns:p14="http://schemas.microsoft.com/office/powerpoint/2010/main" val="687140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hyperlink" Target="https://creativecommons.org/licenses/by/4.0/"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openstax.org/books/anatomy-and-physiology/pages/1-introductio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campusontario.pressbooks.pub/medicalterminology2/chapter/9-1-introduction-to-the-heart/" TargetMode="External"/><Relationship Id="rId2" Type="http://schemas.openxmlformats.org/officeDocument/2006/relationships/hyperlink" Target="https://ecampusontario.pressbooks.pub/medicalterminology2/chapter/10-1-introduction-to-the-blood-vessels-and-blood/" TargetMode="External"/><Relationship Id="rId1" Type="http://schemas.openxmlformats.org/officeDocument/2006/relationships/slideLayout" Target="../slideLayouts/slideLayout2.xml"/><Relationship Id="rId4" Type="http://schemas.openxmlformats.org/officeDocument/2006/relationships/hyperlink" Target="https://ecampusontario.pressbooks.pub/medicalterminology2/chapter/7-1-introduction-to-the-female-reproductive-system-2/"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s://creativecommons.org/licenses/by/4.0/"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hyperlink" Target="https://creativecommons.org/licenses/by/4.0/"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creativecommons.org/licenses/by/4.0/" TargetMode="External"/><Relationship Id="rId4" Type="http://schemas.openxmlformats.org/officeDocument/2006/relationships/hyperlink" Target="https://ecampusontario.pressbooks.pub/medicalterminology2/chapter/chapter-10-2-physiology-of-the-blood-vessels-blood/"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30FE2-D6F1-16BB-0A14-871272981905}"/>
              </a:ext>
            </a:extLst>
          </p:cNvPr>
          <p:cNvSpPr>
            <a:spLocks noGrp="1"/>
          </p:cNvSpPr>
          <p:nvPr>
            <p:ph type="ctrTitle"/>
          </p:nvPr>
        </p:nvSpPr>
        <p:spPr/>
        <p:txBody>
          <a:bodyPr/>
          <a:lstStyle/>
          <a:p>
            <a:r>
              <a:rPr lang="en-US" dirty="0"/>
              <a:t>Cardiovascular System – Blood Vessels and Blood</a:t>
            </a:r>
          </a:p>
        </p:txBody>
      </p:sp>
      <p:sp>
        <p:nvSpPr>
          <p:cNvPr id="3" name="Subtitle 2">
            <a:extLst>
              <a:ext uri="{FF2B5EF4-FFF2-40B4-BE49-F238E27FC236}">
                <a16:creationId xmlns:a16="http://schemas.microsoft.com/office/drawing/2014/main" id="{87C38D42-732E-B54D-8263-1E44F4491A82}"/>
              </a:ext>
            </a:extLst>
          </p:cNvPr>
          <p:cNvSpPr>
            <a:spLocks noGrp="1"/>
          </p:cNvSpPr>
          <p:nvPr>
            <p:ph type="subTitle" idx="1"/>
          </p:nvPr>
        </p:nvSpPr>
        <p:spPr/>
        <p:txBody>
          <a:bodyPr/>
          <a:lstStyle/>
          <a:p>
            <a:r>
              <a:rPr lang="en-US" dirty="0"/>
              <a:t>Instructor</a:t>
            </a:r>
          </a:p>
        </p:txBody>
      </p:sp>
    </p:spTree>
    <p:extLst>
      <p:ext uri="{BB962C8B-B14F-4D97-AF65-F5344CB8AC3E}">
        <p14:creationId xmlns:p14="http://schemas.microsoft.com/office/powerpoint/2010/main" val="2097819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F38F4-BDA0-5F2A-FEA8-5D2D47232CD6}"/>
              </a:ext>
            </a:extLst>
          </p:cNvPr>
          <p:cNvSpPr>
            <a:spLocks noGrp="1"/>
          </p:cNvSpPr>
          <p:nvPr>
            <p:ph type="title"/>
          </p:nvPr>
        </p:nvSpPr>
        <p:spPr/>
        <p:txBody>
          <a:bodyPr/>
          <a:lstStyle/>
          <a:p>
            <a:r>
              <a:rPr lang="en-US" dirty="0"/>
              <a:t>Anatomy Concept Check</a:t>
            </a:r>
          </a:p>
        </p:txBody>
      </p:sp>
      <p:sp>
        <p:nvSpPr>
          <p:cNvPr id="3" name="Content Placeholder 2">
            <a:extLst>
              <a:ext uri="{FF2B5EF4-FFF2-40B4-BE49-F238E27FC236}">
                <a16:creationId xmlns:a16="http://schemas.microsoft.com/office/drawing/2014/main" id="{A9586429-5EC5-6A15-4D91-F3ED17FEF9FD}"/>
              </a:ext>
            </a:extLst>
          </p:cNvPr>
          <p:cNvSpPr>
            <a:spLocks noGrp="1"/>
          </p:cNvSpPr>
          <p:nvPr>
            <p:ph idx="1"/>
          </p:nvPr>
        </p:nvSpPr>
        <p:spPr/>
        <p:txBody>
          <a:bodyPr/>
          <a:lstStyle/>
          <a:p>
            <a:pPr marL="0" indent="0">
              <a:buNone/>
            </a:pPr>
            <a:endParaRPr lang="en-US" dirty="0"/>
          </a:p>
        </p:txBody>
      </p:sp>
    </p:spTree>
    <p:extLst>
      <p:ext uri="{BB962C8B-B14F-4D97-AF65-F5344CB8AC3E}">
        <p14:creationId xmlns:p14="http://schemas.microsoft.com/office/powerpoint/2010/main" val="1214055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Functions of the Blood Vessels</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199" y="1825625"/>
            <a:ext cx="5257801" cy="1025151"/>
          </a:xfrm>
        </p:spPr>
        <p:txBody>
          <a:bodyPr>
            <a:normAutofit/>
          </a:bodyPr>
          <a:lstStyle/>
          <a:p>
            <a:pPr marL="0" indent="0">
              <a:buNone/>
            </a:pPr>
            <a:r>
              <a:rPr lang="en-PH" sz="2000" dirty="0"/>
              <a:t>Figure 7</a:t>
            </a:r>
          </a:p>
          <a:p>
            <a:pPr marL="0" indent="0" algn="just">
              <a:buNone/>
            </a:pPr>
            <a:r>
              <a:rPr lang="en-PH" sz="2000" dirty="0"/>
              <a:t>Cardiovascular Circulation.</a:t>
            </a:r>
          </a:p>
        </p:txBody>
      </p:sp>
      <p:pic>
        <p:nvPicPr>
          <p:cNvPr id="5122" name="Picture 2" descr="This diagram shows how oxygenated and deoxygenated blood flow through the major organs in the body. Pulmonary circulation involves the lungs, pulmonary artery and vein, vena cava, and aorta. Systemic circulation involves the upper body, hepatic vein, renal vein, aorta, liver, hepatic artery, hepatic portal vein, stomach, intestines, renal artery, kidneys, and lower body.">
            <a:extLst>
              <a:ext uri="{FF2B5EF4-FFF2-40B4-BE49-F238E27FC236}">
                <a16:creationId xmlns:a16="http://schemas.microsoft.com/office/drawing/2014/main" id="{8CCCD67F-B3D7-C65E-1E46-6CB94E9A60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199" y="2596614"/>
            <a:ext cx="5350259" cy="3628433"/>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5257801"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
        <p:nvSpPr>
          <p:cNvPr id="5" name="Content Placeholder 2">
            <a:extLst>
              <a:ext uri="{FF2B5EF4-FFF2-40B4-BE49-F238E27FC236}">
                <a16:creationId xmlns:a16="http://schemas.microsoft.com/office/drawing/2014/main" id="{68CF1E9C-E8A9-BCE7-1D92-66200690E1FD}"/>
              </a:ext>
            </a:extLst>
          </p:cNvPr>
          <p:cNvSpPr txBox="1">
            <a:spLocks/>
          </p:cNvSpPr>
          <p:nvPr/>
        </p:nvSpPr>
        <p:spPr>
          <a:xfrm>
            <a:off x="6441443" y="1825625"/>
            <a:ext cx="4912361"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8</a:t>
            </a:r>
          </a:p>
          <a:p>
            <a:pPr marL="0" indent="0" algn="just">
              <a:buNone/>
            </a:pPr>
            <a:r>
              <a:rPr lang="en-PH" sz="2000" dirty="0"/>
              <a:t>Pulse Sites.</a:t>
            </a:r>
          </a:p>
          <a:p>
            <a:pPr marL="0" indent="0" algn="just">
              <a:buFont typeface="Arial" panose="020B0604020202020204" pitchFamily="34" charset="0"/>
              <a:buNone/>
            </a:pPr>
            <a:endParaRPr lang="en-PH" sz="2000" dirty="0"/>
          </a:p>
        </p:txBody>
      </p:sp>
      <p:pic>
        <p:nvPicPr>
          <p:cNvPr id="5124" name="Picture 4" descr="The pulse points as shown on a woman’s body. Labels read (from top) temporal artery, facial artery, common carotid artery, brachial artery, radial artery, femoral artery, popliteal artery, posterior tibial artery, dorsalis pedis artery.">
            <a:extLst>
              <a:ext uri="{FF2B5EF4-FFF2-40B4-BE49-F238E27FC236}">
                <a16:creationId xmlns:a16="http://schemas.microsoft.com/office/drawing/2014/main" id="{1C4046EC-6708-1AF1-9A23-BE5B572A8E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78378" y="2699125"/>
            <a:ext cx="2438489" cy="3746184"/>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87649479-AA0B-3326-460E-61EFBF68DA39}"/>
              </a:ext>
            </a:extLst>
          </p:cNvPr>
          <p:cNvSpPr txBox="1">
            <a:spLocks/>
          </p:cNvSpPr>
          <p:nvPr/>
        </p:nvSpPr>
        <p:spPr>
          <a:xfrm>
            <a:off x="6441443"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2344435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Functions of the Blood</a:t>
            </a:r>
          </a:p>
        </p:txBody>
      </p:sp>
      <p:sp>
        <p:nvSpPr>
          <p:cNvPr id="5" name="Content Placeholder 4">
            <a:extLst>
              <a:ext uri="{FF2B5EF4-FFF2-40B4-BE49-F238E27FC236}">
                <a16:creationId xmlns:a16="http://schemas.microsoft.com/office/drawing/2014/main" id="{8BC3E1F2-7C70-B696-E0F7-E4AA835D4B64}"/>
              </a:ext>
            </a:extLst>
          </p:cNvPr>
          <p:cNvSpPr>
            <a:spLocks noGrp="1"/>
          </p:cNvSpPr>
          <p:nvPr>
            <p:ph idx="1"/>
          </p:nvPr>
        </p:nvSpPr>
        <p:spPr/>
        <p:txBody>
          <a:bodyPr/>
          <a:lstStyle/>
          <a:p>
            <a:r>
              <a:rPr lang="en-US" dirty="0"/>
              <a:t>Transportation</a:t>
            </a:r>
          </a:p>
          <a:p>
            <a:r>
              <a:rPr lang="en-US" dirty="0"/>
              <a:t>Defense</a:t>
            </a:r>
          </a:p>
          <a:p>
            <a:r>
              <a:rPr lang="en-US" dirty="0"/>
              <a:t>Homeostasis</a:t>
            </a:r>
          </a:p>
          <a:p>
            <a:r>
              <a:rPr lang="en-US" dirty="0"/>
              <a:t>Hemopoiesis/Hematopoiesis</a:t>
            </a:r>
          </a:p>
          <a:p>
            <a:pPr marL="0" indent="0">
              <a:buNone/>
            </a:pPr>
            <a:endParaRPr lang="en-US" dirty="0"/>
          </a:p>
        </p:txBody>
      </p:sp>
    </p:spTree>
    <p:extLst>
      <p:ext uri="{BB962C8B-B14F-4D97-AF65-F5344CB8AC3E}">
        <p14:creationId xmlns:p14="http://schemas.microsoft.com/office/powerpoint/2010/main" val="16413430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Hematopoiesis</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6096000" cy="1025151"/>
          </a:xfrm>
        </p:spPr>
        <p:txBody>
          <a:bodyPr>
            <a:normAutofit/>
          </a:bodyPr>
          <a:lstStyle/>
          <a:p>
            <a:pPr marL="0" indent="0">
              <a:buNone/>
            </a:pPr>
            <a:r>
              <a:rPr lang="en-PH" sz="2000" dirty="0"/>
              <a:t>Figure 9</a:t>
            </a:r>
          </a:p>
          <a:p>
            <a:pPr marL="0" indent="0" algn="just">
              <a:buNone/>
            </a:pPr>
            <a:r>
              <a:rPr lang="en-PH" sz="2000" dirty="0"/>
              <a:t>The Hematopoietic System of Bone Marrow.</a:t>
            </a:r>
          </a:p>
        </p:txBody>
      </p:sp>
      <p:pic>
        <p:nvPicPr>
          <p:cNvPr id="13314" name="Picture 2" descr="This flowchart shows the pathways in which a multipotent hemotopoietic stem cell differentiates into the different cell types found in blood. From the top (multipotent hematopoietic stem cell can divide and some cells remain stem cells, while the remaining cell goes down one of two paths depending on the chemical signals received: myleoid stem cell or lymphoid stem cell. A myeloid stem cell then can become either a megakaryoblast (which then turns into a magakaryocyte, then becomes platelets), or it can become a proerythroblas (which then becomes a reticulocyte, then becoming an erythrocite), or it can become a myeloblast (which then becomes either a basophil, neutrophil, eosinophil), or it can become a monoblast (which then it becomes a monocyte). If the cell becomes a lymphoid stem cell, it then becomes a lymphoblas, which then becomes either a natural killer cell or a small lymphocyte ( either T or B lymphocyte).">
            <a:extLst>
              <a:ext uri="{FF2B5EF4-FFF2-40B4-BE49-F238E27FC236}">
                <a16:creationId xmlns:a16="http://schemas.microsoft.com/office/drawing/2014/main" id="{B4E498B6-C83B-2894-23A7-21661B027A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9984" y="2744096"/>
            <a:ext cx="4752032" cy="3609773"/>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5155401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Hemostasis</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6096000" cy="1025151"/>
          </a:xfrm>
        </p:spPr>
        <p:txBody>
          <a:bodyPr>
            <a:normAutofit/>
          </a:bodyPr>
          <a:lstStyle/>
          <a:p>
            <a:pPr marL="0" indent="0">
              <a:buNone/>
            </a:pPr>
            <a:r>
              <a:rPr lang="en-PH" sz="2000" dirty="0"/>
              <a:t>Figure 10</a:t>
            </a:r>
          </a:p>
          <a:p>
            <a:pPr marL="0" indent="0" algn="just">
              <a:buNone/>
            </a:pPr>
            <a:r>
              <a:rPr lang="en-PH" sz="2000" dirty="0"/>
              <a:t>Hemostasis.</a:t>
            </a:r>
          </a:p>
        </p:txBody>
      </p:sp>
      <p:pic>
        <p:nvPicPr>
          <p:cNvPr id="15362" name="Picture 2" descr="This figure details the steps in the clotting of blood. Each step is shown along with a detailed text box describing the steps on the left. On the right, a signaling pathway shows the different chemical signals involved in the clotting process. The steps described: 1. Injury: a blood vessel is severed. Blood and blood components (e.g. erythrocytes, white blood cells, etc.) are leaking out of the breaks. 2. Vascular spasm: the smooth muscle in the vessel wall contracts near the injury point reducing blood loss. 3. Platelet plug formation: platelets are activated by chemicals released from the injury site and by contact with underlying collagen. The platelets become spiked and stick to each other and the wound site. Initial platelets are activated by chemicals released from the injured cells and by contact with broken collagen. Bound platelets release chemicals that activate and attract other platelets. platelets move toward source of chemical signals and bind. Platelet plug grows in size. 4. Coagulation. In coagulation, fibrinogen is converted to fibrin (see part b), which forms a mesh that traps more platelets and erythrocytes, producing a clot. Part B Fibryn synthesis cascade: Intrinsic pathway (damaged vessel wall), Extrinsic pathway (trauma to extravascular cells), final common pathway (cross-linked fibrin clot). ">
            <a:extLst>
              <a:ext uri="{FF2B5EF4-FFF2-40B4-BE49-F238E27FC236}">
                <a16:creationId xmlns:a16="http://schemas.microsoft.com/office/drawing/2014/main" id="{B3D40E8F-C818-58C9-4CCE-6C497CA360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31716"/>
            <a:ext cx="4701590" cy="565920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831837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A4943-4E6C-1760-AF4C-6B900E89C57A}"/>
              </a:ext>
            </a:extLst>
          </p:cNvPr>
          <p:cNvSpPr>
            <a:spLocks noGrp="1"/>
          </p:cNvSpPr>
          <p:nvPr>
            <p:ph type="title"/>
          </p:nvPr>
        </p:nvSpPr>
        <p:spPr/>
        <p:txBody>
          <a:bodyPr/>
          <a:lstStyle/>
          <a:p>
            <a:r>
              <a:rPr lang="en-US" dirty="0"/>
              <a:t>Blood Vessels Diseases and Disorders</a:t>
            </a:r>
          </a:p>
        </p:txBody>
      </p:sp>
      <p:sp>
        <p:nvSpPr>
          <p:cNvPr id="3" name="Content Placeholder 2">
            <a:extLst>
              <a:ext uri="{FF2B5EF4-FFF2-40B4-BE49-F238E27FC236}">
                <a16:creationId xmlns:a16="http://schemas.microsoft.com/office/drawing/2014/main" id="{8F0E95EB-45CC-C7A4-863F-7C15D8E28A66}"/>
              </a:ext>
            </a:extLst>
          </p:cNvPr>
          <p:cNvSpPr>
            <a:spLocks noGrp="1"/>
          </p:cNvSpPr>
          <p:nvPr>
            <p:ph idx="1"/>
          </p:nvPr>
        </p:nvSpPr>
        <p:spPr/>
        <p:txBody>
          <a:bodyPr>
            <a:normAutofit/>
          </a:bodyPr>
          <a:lstStyle/>
          <a:p>
            <a:r>
              <a:rPr lang="en-US" dirty="0"/>
              <a:t>Arteriosclerosis</a:t>
            </a:r>
          </a:p>
          <a:p>
            <a:r>
              <a:rPr lang="en-US" dirty="0"/>
              <a:t>Atherosclerosis</a:t>
            </a:r>
          </a:p>
          <a:p>
            <a:r>
              <a:rPr lang="en-US" dirty="0"/>
              <a:t>Edema and Varicose Veins</a:t>
            </a:r>
          </a:p>
          <a:p>
            <a:r>
              <a:rPr lang="en-US" dirty="0"/>
              <a:t>Hypertensions</a:t>
            </a:r>
          </a:p>
          <a:p>
            <a:r>
              <a:rPr lang="en-US" dirty="0"/>
              <a:t>Hemorrhage</a:t>
            </a:r>
          </a:p>
          <a:p>
            <a:r>
              <a:rPr lang="en-US" dirty="0"/>
              <a:t>Circulatory Shock</a:t>
            </a:r>
          </a:p>
          <a:p>
            <a:pPr lvl="1"/>
            <a:endParaRPr lang="en-US" dirty="0"/>
          </a:p>
          <a:p>
            <a:pPr lvl="1"/>
            <a:endParaRPr lang="en-US" dirty="0"/>
          </a:p>
        </p:txBody>
      </p:sp>
    </p:spTree>
    <p:extLst>
      <p:ext uri="{BB962C8B-B14F-4D97-AF65-F5344CB8AC3E}">
        <p14:creationId xmlns:p14="http://schemas.microsoft.com/office/powerpoint/2010/main" val="40546514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A4943-4E6C-1760-AF4C-6B900E89C57A}"/>
              </a:ext>
            </a:extLst>
          </p:cNvPr>
          <p:cNvSpPr>
            <a:spLocks noGrp="1"/>
          </p:cNvSpPr>
          <p:nvPr>
            <p:ph type="title"/>
          </p:nvPr>
        </p:nvSpPr>
        <p:spPr/>
        <p:txBody>
          <a:bodyPr/>
          <a:lstStyle/>
          <a:p>
            <a:r>
              <a:rPr lang="en-US" dirty="0"/>
              <a:t>Blood Diseases and Disorders</a:t>
            </a:r>
          </a:p>
        </p:txBody>
      </p:sp>
      <p:sp>
        <p:nvSpPr>
          <p:cNvPr id="3" name="Content Placeholder 2">
            <a:extLst>
              <a:ext uri="{FF2B5EF4-FFF2-40B4-BE49-F238E27FC236}">
                <a16:creationId xmlns:a16="http://schemas.microsoft.com/office/drawing/2014/main" id="{8F0E95EB-45CC-C7A4-863F-7C15D8E28A66}"/>
              </a:ext>
            </a:extLst>
          </p:cNvPr>
          <p:cNvSpPr>
            <a:spLocks noGrp="1"/>
          </p:cNvSpPr>
          <p:nvPr>
            <p:ph idx="1"/>
          </p:nvPr>
        </p:nvSpPr>
        <p:spPr/>
        <p:txBody>
          <a:bodyPr>
            <a:normAutofit fontScale="92500" lnSpcReduction="20000"/>
          </a:bodyPr>
          <a:lstStyle/>
          <a:p>
            <a:r>
              <a:rPr lang="en-US" dirty="0"/>
              <a:t>Erythrocyte Disorders</a:t>
            </a:r>
          </a:p>
          <a:p>
            <a:pPr lvl="1"/>
            <a:r>
              <a:rPr lang="en-US" dirty="0"/>
              <a:t>Anemia (blood loss, caused by faulty RBC production)</a:t>
            </a:r>
          </a:p>
          <a:p>
            <a:pPr lvl="1"/>
            <a:r>
              <a:rPr lang="en-US" dirty="0" err="1"/>
              <a:t>Polythemia</a:t>
            </a:r>
            <a:endParaRPr lang="en-US" dirty="0"/>
          </a:p>
          <a:p>
            <a:r>
              <a:rPr lang="en-US" dirty="0"/>
              <a:t>Platelet Disorders</a:t>
            </a:r>
          </a:p>
          <a:p>
            <a:pPr lvl="1"/>
            <a:r>
              <a:rPr lang="en-US" dirty="0"/>
              <a:t>Thrombocytosis</a:t>
            </a:r>
          </a:p>
          <a:p>
            <a:pPr lvl="1"/>
            <a:r>
              <a:rPr lang="en-US" dirty="0"/>
              <a:t>Thrombophilia</a:t>
            </a:r>
          </a:p>
          <a:p>
            <a:pPr lvl="1"/>
            <a:r>
              <a:rPr lang="en-US" dirty="0"/>
              <a:t>Thrombocytopenia</a:t>
            </a:r>
          </a:p>
          <a:p>
            <a:pPr lvl="1"/>
            <a:r>
              <a:rPr lang="en-US" dirty="0"/>
              <a:t>Hemophilia</a:t>
            </a:r>
          </a:p>
          <a:p>
            <a:r>
              <a:rPr lang="en-US" dirty="0"/>
              <a:t>Leukocyte Disorders</a:t>
            </a:r>
          </a:p>
          <a:p>
            <a:pPr lvl="1"/>
            <a:r>
              <a:rPr lang="en-US" dirty="0"/>
              <a:t>Leukopenia</a:t>
            </a:r>
          </a:p>
          <a:p>
            <a:pPr lvl="1"/>
            <a:r>
              <a:rPr lang="en-US" dirty="0"/>
              <a:t>Leukocytosis</a:t>
            </a:r>
          </a:p>
          <a:p>
            <a:pPr lvl="1"/>
            <a:r>
              <a:rPr lang="en-US" dirty="0"/>
              <a:t>Leukemia</a:t>
            </a:r>
          </a:p>
          <a:p>
            <a:pPr lvl="1"/>
            <a:r>
              <a:rPr lang="en-US" dirty="0"/>
              <a:t>Lymphoma</a:t>
            </a:r>
          </a:p>
          <a:p>
            <a:pPr lvl="1"/>
            <a:endParaRPr lang="en-US" dirty="0"/>
          </a:p>
        </p:txBody>
      </p:sp>
    </p:spTree>
    <p:extLst>
      <p:ext uri="{BB962C8B-B14F-4D97-AF65-F5344CB8AC3E}">
        <p14:creationId xmlns:p14="http://schemas.microsoft.com/office/powerpoint/2010/main" val="3285836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6B884-FA1F-35D8-31E9-5F9D39C91763}"/>
              </a:ext>
            </a:extLst>
          </p:cNvPr>
          <p:cNvSpPr>
            <a:spLocks noGrp="1"/>
          </p:cNvSpPr>
          <p:nvPr>
            <p:ph type="title"/>
          </p:nvPr>
        </p:nvSpPr>
        <p:spPr/>
        <p:txBody>
          <a:bodyPr/>
          <a:lstStyle/>
          <a:p>
            <a:r>
              <a:rPr lang="en-US" dirty="0"/>
              <a:t>Medical Specialties and Procedures</a:t>
            </a:r>
          </a:p>
        </p:txBody>
      </p:sp>
      <p:sp>
        <p:nvSpPr>
          <p:cNvPr id="3" name="Content Placeholder 2">
            <a:extLst>
              <a:ext uri="{FF2B5EF4-FFF2-40B4-BE49-F238E27FC236}">
                <a16:creationId xmlns:a16="http://schemas.microsoft.com/office/drawing/2014/main" id="{B9B26E4D-5D89-6C05-7805-7BADDA0DCB6B}"/>
              </a:ext>
            </a:extLst>
          </p:cNvPr>
          <p:cNvSpPr>
            <a:spLocks noGrp="1"/>
          </p:cNvSpPr>
          <p:nvPr>
            <p:ph idx="1"/>
          </p:nvPr>
        </p:nvSpPr>
        <p:spPr/>
        <p:txBody>
          <a:bodyPr>
            <a:normAutofit/>
          </a:bodyPr>
          <a:lstStyle/>
          <a:p>
            <a:r>
              <a:rPr lang="en-US" dirty="0"/>
              <a:t>Vascular Surgeons</a:t>
            </a:r>
          </a:p>
          <a:p>
            <a:r>
              <a:rPr lang="en-US" dirty="0"/>
              <a:t>Hematologists</a:t>
            </a:r>
          </a:p>
          <a:p>
            <a:r>
              <a:rPr lang="en-US" dirty="0"/>
              <a:t>Diagnostic Vascular Technologist</a:t>
            </a:r>
          </a:p>
          <a:p>
            <a:r>
              <a:rPr lang="en-US" dirty="0"/>
              <a:t>Phlebotomist</a:t>
            </a:r>
          </a:p>
          <a:p>
            <a:r>
              <a:rPr lang="en-US" dirty="0"/>
              <a:t>Medical Laboratory Technologist/Assistant</a:t>
            </a:r>
          </a:p>
          <a:p>
            <a:r>
              <a:rPr lang="en-US" dirty="0"/>
              <a:t>Bone Marrow Biopsy/Bone Marrow Transplant</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4012288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7F818-A0BA-FFF5-E1A2-6F2DB86B7C4A}"/>
              </a:ext>
            </a:extLst>
          </p:cNvPr>
          <p:cNvSpPr>
            <a:spLocks noGrp="1"/>
          </p:cNvSpPr>
          <p:nvPr>
            <p:ph type="title"/>
          </p:nvPr>
        </p:nvSpPr>
        <p:spPr/>
        <p:txBody>
          <a:bodyPr/>
          <a:lstStyle/>
          <a:p>
            <a:r>
              <a:rPr lang="en-US" dirty="0"/>
              <a:t>Concept Check</a:t>
            </a:r>
          </a:p>
        </p:txBody>
      </p:sp>
      <p:sp>
        <p:nvSpPr>
          <p:cNvPr id="3" name="Content Placeholder 2">
            <a:extLst>
              <a:ext uri="{FF2B5EF4-FFF2-40B4-BE49-F238E27FC236}">
                <a16:creationId xmlns:a16="http://schemas.microsoft.com/office/drawing/2014/main" id="{482E1295-2EA6-986A-1498-39704BC1819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842166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F5BC9-EAFA-B0C7-8008-493408B51570}"/>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90DDF3C1-A768-F365-824D-4498DD87411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2555545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2EF23-A9FE-6DC0-3BB4-E12EFE2A2A2A}"/>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18C11226-8A51-C85F-7D1E-CC68554D0BF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1529395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5CAC1-E918-1426-767F-776F0DC7C409}"/>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701D5B68-8A20-4E35-E06D-D39B1A9EC52A}"/>
              </a:ext>
            </a:extLst>
          </p:cNvPr>
          <p:cNvSpPr>
            <a:spLocks noGrp="1"/>
          </p:cNvSpPr>
          <p:nvPr>
            <p:ph idx="1"/>
          </p:nvPr>
        </p:nvSpPr>
        <p:spPr/>
        <p:txBody>
          <a:bodyPr/>
          <a:lstStyle/>
          <a:p>
            <a:pPr marL="0" indent="-457200">
              <a:buNone/>
            </a:pPr>
            <a:r>
              <a:rPr lang="en-US" dirty="0"/>
              <a:t>Carter, K., &amp; Rutherford, M. (2020). Building a medical terminology foundation 2e. </a:t>
            </a:r>
            <a:r>
              <a:rPr lang="en-US" dirty="0" err="1"/>
              <a:t>eCampus</a:t>
            </a:r>
            <a:r>
              <a:rPr lang="en-US" dirty="0"/>
              <a:t> Ontario. </a:t>
            </a:r>
          </a:p>
          <a:p>
            <a:pPr marL="0" indent="-457200">
              <a:buNone/>
            </a:pPr>
            <a:endParaRPr lang="en-US" dirty="0"/>
          </a:p>
          <a:p>
            <a:pPr marL="0" indent="-457200">
              <a:buNone/>
            </a:pPr>
            <a:r>
              <a:rPr lang="en-US" dirty="0"/>
              <a:t>OpenStax College. (2013). Anatomy and physiology. OpenStax. </a:t>
            </a:r>
            <a:r>
              <a:rPr lang="en-US" dirty="0">
                <a:hlinkClick r:id="rId2"/>
              </a:rPr>
              <a:t>https://openstax.org/books/anatomy-and-physiology/pages/1-introduction</a:t>
            </a:r>
            <a:endParaRPr lang="en-US" dirty="0"/>
          </a:p>
          <a:p>
            <a:pPr marL="0" indent="-457200">
              <a:buNone/>
            </a:pPr>
            <a:endParaRPr lang="en-US" dirty="0"/>
          </a:p>
          <a:p>
            <a:endParaRPr lang="en-US" dirty="0"/>
          </a:p>
        </p:txBody>
      </p:sp>
    </p:spTree>
    <p:extLst>
      <p:ext uri="{BB962C8B-B14F-4D97-AF65-F5344CB8AC3E}">
        <p14:creationId xmlns:p14="http://schemas.microsoft.com/office/powerpoint/2010/main" val="2255560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9391F-5DAD-5F07-E8D1-2CE930209567}"/>
              </a:ext>
            </a:extLst>
          </p:cNvPr>
          <p:cNvSpPr>
            <a:spLocks noGrp="1"/>
          </p:cNvSpPr>
          <p:nvPr>
            <p:ph type="title"/>
          </p:nvPr>
        </p:nvSpPr>
        <p:spPr/>
        <p:txBody>
          <a:bodyPr/>
          <a:lstStyle/>
          <a:p>
            <a:r>
              <a:rPr lang="en-US" dirty="0"/>
              <a:t>Introduction to the Blood Vessels and Blood</a:t>
            </a:r>
          </a:p>
        </p:txBody>
      </p:sp>
      <p:sp>
        <p:nvSpPr>
          <p:cNvPr id="3" name="Content Placeholder 2">
            <a:extLst>
              <a:ext uri="{FF2B5EF4-FFF2-40B4-BE49-F238E27FC236}">
                <a16:creationId xmlns:a16="http://schemas.microsoft.com/office/drawing/2014/main" id="{D2C80527-DC2A-390F-1EFC-6B8110F988E3}"/>
              </a:ext>
            </a:extLst>
          </p:cNvPr>
          <p:cNvSpPr>
            <a:spLocks noGrp="1"/>
          </p:cNvSpPr>
          <p:nvPr>
            <p:ph idx="1"/>
          </p:nvPr>
        </p:nvSpPr>
        <p:spPr/>
        <p:txBody>
          <a:bodyPr/>
          <a:lstStyle/>
          <a:p>
            <a:r>
              <a:rPr lang="en-US" dirty="0"/>
              <a:t>Blood, heart, and vessels make up the cardiovascular system.</a:t>
            </a:r>
          </a:p>
          <a:p>
            <a:endParaRPr lang="en-US" dirty="0"/>
          </a:p>
          <a:p>
            <a:endParaRPr lang="en-US" dirty="0"/>
          </a:p>
          <a:p>
            <a:endParaRPr lang="en-US" dirty="0"/>
          </a:p>
          <a:p>
            <a:r>
              <a:rPr lang="en-US" dirty="0">
                <a:hlinkClick r:id="rId2"/>
              </a:rPr>
              <a:t>Relationships between the circulatory and other body systems.</a:t>
            </a:r>
            <a:endParaRPr lang="en-US" dirty="0"/>
          </a:p>
          <a:p>
            <a:r>
              <a:rPr lang="en-US" dirty="0">
                <a:hlinkClick r:id="rId2"/>
              </a:rPr>
              <a:t>Word Parts H5P Activity</a:t>
            </a:r>
            <a:endParaRPr lang="en-US" dirty="0"/>
          </a:p>
          <a:p>
            <a:r>
              <a:rPr lang="en-US" dirty="0">
                <a:hlinkClick r:id="rId3"/>
              </a:rPr>
              <a:t>Cardiovascular System terms </a:t>
            </a:r>
            <a:r>
              <a:rPr lang="en-US" dirty="0">
                <a:hlinkClick r:id="rId4"/>
              </a:rPr>
              <a:t>H5P</a:t>
            </a:r>
            <a:r>
              <a:rPr lang="en-US" dirty="0">
                <a:hlinkClick r:id="rId2"/>
              </a:rPr>
              <a:t> Activity</a:t>
            </a:r>
            <a:endParaRPr lang="en-US" dirty="0"/>
          </a:p>
        </p:txBody>
      </p:sp>
    </p:spTree>
    <p:extLst>
      <p:ext uri="{BB962C8B-B14F-4D97-AF65-F5344CB8AC3E}">
        <p14:creationId xmlns:p14="http://schemas.microsoft.com/office/powerpoint/2010/main" val="4027180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Parts of the Blood Vessels</a:t>
            </a:r>
          </a:p>
        </p:txBody>
      </p:sp>
      <p:sp>
        <p:nvSpPr>
          <p:cNvPr id="7" name="Content Placeholder 2">
            <a:extLst>
              <a:ext uri="{FF2B5EF4-FFF2-40B4-BE49-F238E27FC236}">
                <a16:creationId xmlns:a16="http://schemas.microsoft.com/office/drawing/2014/main" id="{726C3C16-2BCC-EE09-8397-9CAE1A5FEBDF}"/>
              </a:ext>
            </a:extLst>
          </p:cNvPr>
          <p:cNvSpPr txBox="1">
            <a:spLocks/>
          </p:cNvSpPr>
          <p:nvPr/>
        </p:nvSpPr>
        <p:spPr>
          <a:xfrm>
            <a:off x="838200"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1</a:t>
            </a:r>
          </a:p>
          <a:p>
            <a:pPr marL="0" indent="0" algn="just">
              <a:buNone/>
            </a:pPr>
            <a:r>
              <a:rPr lang="en-PH" sz="2000" dirty="0"/>
              <a:t>Structure of Blood Vessels.</a:t>
            </a:r>
          </a:p>
        </p:txBody>
      </p:sp>
      <p:pic>
        <p:nvPicPr>
          <p:cNvPr id="1026" name="Picture 2" descr="The top left panel of this figure shows the ultrastructure of an artery, and the top right panel shows the ultrastructure of a vein. The bottom panel shows a micrograph with the cross sections of an artery and a vein.">
            <a:extLst>
              <a:ext uri="{FF2B5EF4-FFF2-40B4-BE49-F238E27FC236}">
                <a16:creationId xmlns:a16="http://schemas.microsoft.com/office/drawing/2014/main" id="{D7AE8DE2-B1BC-DC25-683B-173AA1A97B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8281" y="2604010"/>
            <a:ext cx="2868038" cy="388886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a:extLst>
              <a:ext uri="{FF2B5EF4-FFF2-40B4-BE49-F238E27FC236}">
                <a16:creationId xmlns:a16="http://schemas.microsoft.com/office/drawing/2014/main" id="{415984C2-B146-0AB0-C5D9-C541A7A959CC}"/>
              </a:ext>
            </a:extLst>
          </p:cNvPr>
          <p:cNvSpPr>
            <a:spLocks noGrp="1"/>
          </p:cNvSpPr>
          <p:nvPr>
            <p:ph idx="1"/>
          </p:nvPr>
        </p:nvSpPr>
        <p:spPr>
          <a:xfrm>
            <a:off x="6912599" y="3227800"/>
            <a:ext cx="2362200" cy="2641283"/>
          </a:xfrm>
        </p:spPr>
        <p:txBody>
          <a:bodyPr/>
          <a:lstStyle/>
          <a:p>
            <a:r>
              <a:rPr lang="en-US" dirty="0"/>
              <a:t>Arteries</a:t>
            </a:r>
          </a:p>
          <a:p>
            <a:r>
              <a:rPr lang="en-US" dirty="0"/>
              <a:t>Arterioles</a:t>
            </a:r>
          </a:p>
          <a:p>
            <a:r>
              <a:rPr lang="en-US" dirty="0"/>
              <a:t>Capillary</a:t>
            </a:r>
          </a:p>
          <a:p>
            <a:r>
              <a:rPr lang="en-US" dirty="0"/>
              <a:t>Venules</a:t>
            </a:r>
          </a:p>
          <a:p>
            <a:r>
              <a:rPr lang="en-US" dirty="0"/>
              <a:t>Vein</a:t>
            </a:r>
          </a:p>
        </p:txBody>
      </p:sp>
      <p:sp>
        <p:nvSpPr>
          <p:cNvPr id="9" name="Content Placeholder 2">
            <a:extLst>
              <a:ext uri="{FF2B5EF4-FFF2-40B4-BE49-F238E27FC236}">
                <a16:creationId xmlns:a16="http://schemas.microsoft.com/office/drawing/2014/main" id="{E6707A53-BC3B-EF39-EDDE-9CD9D3007560}"/>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2163217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2076C-84C9-9B81-F23B-3B989DE25BF1}"/>
              </a:ext>
            </a:extLst>
          </p:cNvPr>
          <p:cNvSpPr>
            <a:spLocks noGrp="1"/>
          </p:cNvSpPr>
          <p:nvPr>
            <p:ph type="title"/>
          </p:nvPr>
        </p:nvSpPr>
        <p:spPr/>
        <p:txBody>
          <a:bodyPr/>
          <a:lstStyle/>
          <a:p>
            <a:r>
              <a:rPr lang="en-US" dirty="0"/>
              <a:t>Features of Arteries and Veins</a:t>
            </a:r>
          </a:p>
        </p:txBody>
      </p:sp>
      <p:sp>
        <p:nvSpPr>
          <p:cNvPr id="7" name="Content Placeholder 2">
            <a:extLst>
              <a:ext uri="{FF2B5EF4-FFF2-40B4-BE49-F238E27FC236}">
                <a16:creationId xmlns:a16="http://schemas.microsoft.com/office/drawing/2014/main" id="{3EE9B8FD-9E52-362A-4C54-CD5A2E90DC20}"/>
              </a:ext>
            </a:extLst>
          </p:cNvPr>
          <p:cNvSpPr txBox="1">
            <a:spLocks/>
          </p:cNvSpPr>
          <p:nvPr/>
        </p:nvSpPr>
        <p:spPr>
          <a:xfrm>
            <a:off x="1402079" y="1536869"/>
            <a:ext cx="6442509"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Table 1</a:t>
            </a:r>
          </a:p>
          <a:p>
            <a:pPr marL="0" indent="0" algn="just">
              <a:buNone/>
            </a:pPr>
            <a:r>
              <a:rPr lang="en-PH" sz="2000" dirty="0"/>
              <a:t>Summary of the Features of Arteries and Veins.</a:t>
            </a:r>
          </a:p>
        </p:txBody>
      </p:sp>
      <p:graphicFrame>
        <p:nvGraphicFramePr>
          <p:cNvPr id="4" name="Content Placeholder 3">
            <a:extLst>
              <a:ext uri="{FF2B5EF4-FFF2-40B4-BE49-F238E27FC236}">
                <a16:creationId xmlns:a16="http://schemas.microsoft.com/office/drawing/2014/main" id="{F3C50F6D-8CDE-A30A-61CB-A9A38620D85C}"/>
              </a:ext>
            </a:extLst>
          </p:cNvPr>
          <p:cNvGraphicFramePr>
            <a:graphicFrameLocks noGrp="1"/>
          </p:cNvGraphicFramePr>
          <p:nvPr>
            <p:ph idx="1"/>
            <p:extLst>
              <p:ext uri="{D42A27DB-BD31-4B8C-83A1-F6EECF244321}">
                <p14:modId xmlns:p14="http://schemas.microsoft.com/office/powerpoint/2010/main" val="2636943499"/>
              </p:ext>
            </p:extLst>
          </p:nvPr>
        </p:nvGraphicFramePr>
        <p:xfrm>
          <a:off x="1402080" y="2464363"/>
          <a:ext cx="9185710" cy="3657600"/>
        </p:xfrm>
        <a:graphic>
          <a:graphicData uri="http://schemas.openxmlformats.org/drawingml/2006/table">
            <a:tbl>
              <a:tblPr firstRow="1">
                <a:tableStyleId>{5940675A-B579-460E-94D1-54222C63F5DA}</a:tableStyleId>
              </a:tblPr>
              <a:tblGrid>
                <a:gridCol w="2840569">
                  <a:extLst>
                    <a:ext uri="{9D8B030D-6E8A-4147-A177-3AD203B41FA5}">
                      <a16:colId xmlns:a16="http://schemas.microsoft.com/office/drawing/2014/main" val="357204601"/>
                    </a:ext>
                  </a:extLst>
                </a:gridCol>
                <a:gridCol w="2728230">
                  <a:extLst>
                    <a:ext uri="{9D8B030D-6E8A-4147-A177-3AD203B41FA5}">
                      <a16:colId xmlns:a16="http://schemas.microsoft.com/office/drawing/2014/main" val="2449045613"/>
                    </a:ext>
                  </a:extLst>
                </a:gridCol>
                <a:gridCol w="3616911">
                  <a:extLst>
                    <a:ext uri="{9D8B030D-6E8A-4147-A177-3AD203B41FA5}">
                      <a16:colId xmlns:a16="http://schemas.microsoft.com/office/drawing/2014/main" val="3383043917"/>
                    </a:ext>
                  </a:extLst>
                </a:gridCol>
              </a:tblGrid>
              <a:tr h="133350">
                <a:tc>
                  <a:txBody>
                    <a:bodyPr/>
                    <a:lstStyle/>
                    <a:p>
                      <a:pPr algn="ctr" fontAlgn="ctr"/>
                      <a:r>
                        <a:rPr lang="en-PH" b="1" dirty="0">
                          <a:effectLst/>
                        </a:rPr>
                        <a:t>CHARACTERISTIC</a:t>
                      </a:r>
                    </a:p>
                  </a:txBody>
                  <a:tcPr anchor="ctr"/>
                </a:tc>
                <a:tc>
                  <a:txBody>
                    <a:bodyPr/>
                    <a:lstStyle/>
                    <a:p>
                      <a:pPr algn="ctr" fontAlgn="ctr"/>
                      <a:r>
                        <a:rPr lang="en-PH" b="1" dirty="0">
                          <a:effectLst/>
                        </a:rPr>
                        <a:t>ARTERIES</a:t>
                      </a:r>
                    </a:p>
                  </a:txBody>
                  <a:tcPr anchor="ctr"/>
                </a:tc>
                <a:tc>
                  <a:txBody>
                    <a:bodyPr/>
                    <a:lstStyle/>
                    <a:p>
                      <a:pPr algn="ctr" fontAlgn="ctr"/>
                      <a:r>
                        <a:rPr lang="en-PH" b="1" dirty="0">
                          <a:effectLst/>
                        </a:rPr>
                        <a:t>VEINS</a:t>
                      </a:r>
                    </a:p>
                  </a:txBody>
                  <a:tcPr anchor="ctr"/>
                </a:tc>
                <a:extLst>
                  <a:ext uri="{0D108BD9-81ED-4DB2-BD59-A6C34878D82A}">
                    <a16:rowId xmlns:a16="http://schemas.microsoft.com/office/drawing/2014/main" val="778361721"/>
                  </a:ext>
                </a:extLst>
              </a:tr>
              <a:tr h="133350">
                <a:tc>
                  <a:txBody>
                    <a:bodyPr/>
                    <a:lstStyle/>
                    <a:p>
                      <a:pPr algn="l" fontAlgn="ctr"/>
                      <a:r>
                        <a:rPr lang="en-PH" b="1" dirty="0">
                          <a:effectLst/>
                        </a:rPr>
                        <a:t>Direction of blood flow</a:t>
                      </a:r>
                      <a:endParaRPr lang="en-PH" dirty="0">
                        <a:effectLst/>
                      </a:endParaRPr>
                    </a:p>
                  </a:txBody>
                  <a:tcPr anchor="ctr"/>
                </a:tc>
                <a:tc>
                  <a:txBody>
                    <a:bodyPr/>
                    <a:lstStyle/>
                    <a:p>
                      <a:pPr algn="l" fontAlgn="ctr"/>
                      <a:r>
                        <a:rPr lang="en-PH" dirty="0">
                          <a:effectLst/>
                        </a:rPr>
                        <a:t>Conducts blood away from the heart</a:t>
                      </a:r>
                    </a:p>
                  </a:txBody>
                  <a:tcPr anchor="ctr"/>
                </a:tc>
                <a:tc>
                  <a:txBody>
                    <a:bodyPr/>
                    <a:lstStyle/>
                    <a:p>
                      <a:pPr algn="l" fontAlgn="ctr"/>
                      <a:r>
                        <a:rPr lang="en-PH" dirty="0">
                          <a:effectLst/>
                        </a:rPr>
                        <a:t>Conducts blood toward the heart</a:t>
                      </a:r>
                    </a:p>
                  </a:txBody>
                  <a:tcPr anchor="ctr"/>
                </a:tc>
                <a:extLst>
                  <a:ext uri="{0D108BD9-81ED-4DB2-BD59-A6C34878D82A}">
                    <a16:rowId xmlns:a16="http://schemas.microsoft.com/office/drawing/2014/main" val="4177891079"/>
                  </a:ext>
                </a:extLst>
              </a:tr>
              <a:tr h="133350">
                <a:tc>
                  <a:txBody>
                    <a:bodyPr/>
                    <a:lstStyle/>
                    <a:p>
                      <a:pPr algn="l" fontAlgn="ctr"/>
                      <a:r>
                        <a:rPr lang="en-PH" b="1">
                          <a:effectLst/>
                        </a:rPr>
                        <a:t>General appearance</a:t>
                      </a:r>
                      <a:endParaRPr lang="en-PH">
                        <a:effectLst/>
                      </a:endParaRPr>
                    </a:p>
                  </a:txBody>
                  <a:tcPr anchor="ctr"/>
                </a:tc>
                <a:tc>
                  <a:txBody>
                    <a:bodyPr/>
                    <a:lstStyle/>
                    <a:p>
                      <a:pPr algn="l" fontAlgn="ctr"/>
                      <a:r>
                        <a:rPr lang="en-PH" dirty="0">
                          <a:effectLst/>
                        </a:rPr>
                        <a:t>Rounded</a:t>
                      </a:r>
                    </a:p>
                  </a:txBody>
                  <a:tcPr anchor="ctr"/>
                </a:tc>
                <a:tc>
                  <a:txBody>
                    <a:bodyPr/>
                    <a:lstStyle/>
                    <a:p>
                      <a:pPr algn="l" fontAlgn="ctr"/>
                      <a:r>
                        <a:rPr lang="en-PH">
                          <a:effectLst/>
                        </a:rPr>
                        <a:t>Irregular, often collapsed</a:t>
                      </a:r>
                    </a:p>
                  </a:txBody>
                  <a:tcPr anchor="ctr"/>
                </a:tc>
                <a:extLst>
                  <a:ext uri="{0D108BD9-81ED-4DB2-BD59-A6C34878D82A}">
                    <a16:rowId xmlns:a16="http://schemas.microsoft.com/office/drawing/2014/main" val="1680238157"/>
                  </a:ext>
                </a:extLst>
              </a:tr>
              <a:tr h="133350">
                <a:tc>
                  <a:txBody>
                    <a:bodyPr/>
                    <a:lstStyle/>
                    <a:p>
                      <a:pPr algn="l" fontAlgn="ctr"/>
                      <a:r>
                        <a:rPr lang="en-PH" b="1">
                          <a:effectLst/>
                        </a:rPr>
                        <a:t>Pressure</a:t>
                      </a:r>
                      <a:endParaRPr lang="en-PH">
                        <a:effectLst/>
                      </a:endParaRPr>
                    </a:p>
                  </a:txBody>
                  <a:tcPr anchor="ctr"/>
                </a:tc>
                <a:tc>
                  <a:txBody>
                    <a:bodyPr/>
                    <a:lstStyle/>
                    <a:p>
                      <a:pPr algn="l" fontAlgn="ctr"/>
                      <a:r>
                        <a:rPr lang="en-PH">
                          <a:effectLst/>
                        </a:rPr>
                        <a:t>High</a:t>
                      </a:r>
                    </a:p>
                  </a:txBody>
                  <a:tcPr anchor="ctr"/>
                </a:tc>
                <a:tc>
                  <a:txBody>
                    <a:bodyPr/>
                    <a:lstStyle/>
                    <a:p>
                      <a:pPr algn="l" fontAlgn="ctr"/>
                      <a:r>
                        <a:rPr lang="en-PH">
                          <a:effectLst/>
                        </a:rPr>
                        <a:t>Low</a:t>
                      </a:r>
                    </a:p>
                  </a:txBody>
                  <a:tcPr anchor="ctr"/>
                </a:tc>
                <a:extLst>
                  <a:ext uri="{0D108BD9-81ED-4DB2-BD59-A6C34878D82A}">
                    <a16:rowId xmlns:a16="http://schemas.microsoft.com/office/drawing/2014/main" val="3428228582"/>
                  </a:ext>
                </a:extLst>
              </a:tr>
              <a:tr h="133350">
                <a:tc>
                  <a:txBody>
                    <a:bodyPr/>
                    <a:lstStyle/>
                    <a:p>
                      <a:pPr algn="l" fontAlgn="ctr"/>
                      <a:r>
                        <a:rPr lang="en-PH" b="1">
                          <a:effectLst/>
                        </a:rPr>
                        <a:t>Wall thickness</a:t>
                      </a:r>
                      <a:endParaRPr lang="en-PH">
                        <a:effectLst/>
                      </a:endParaRPr>
                    </a:p>
                  </a:txBody>
                  <a:tcPr anchor="ctr"/>
                </a:tc>
                <a:tc>
                  <a:txBody>
                    <a:bodyPr/>
                    <a:lstStyle/>
                    <a:p>
                      <a:pPr algn="l" fontAlgn="ctr"/>
                      <a:r>
                        <a:rPr lang="en-PH">
                          <a:effectLst/>
                        </a:rPr>
                        <a:t>Thick</a:t>
                      </a:r>
                    </a:p>
                  </a:txBody>
                  <a:tcPr anchor="ctr"/>
                </a:tc>
                <a:tc>
                  <a:txBody>
                    <a:bodyPr/>
                    <a:lstStyle/>
                    <a:p>
                      <a:pPr algn="l" fontAlgn="ctr"/>
                      <a:r>
                        <a:rPr lang="en-PH">
                          <a:effectLst/>
                        </a:rPr>
                        <a:t>Thin</a:t>
                      </a:r>
                    </a:p>
                  </a:txBody>
                  <a:tcPr anchor="ctr"/>
                </a:tc>
                <a:extLst>
                  <a:ext uri="{0D108BD9-81ED-4DB2-BD59-A6C34878D82A}">
                    <a16:rowId xmlns:a16="http://schemas.microsoft.com/office/drawing/2014/main" val="1847343140"/>
                  </a:ext>
                </a:extLst>
              </a:tr>
              <a:tr h="704850">
                <a:tc>
                  <a:txBody>
                    <a:bodyPr/>
                    <a:lstStyle/>
                    <a:p>
                      <a:pPr algn="l" fontAlgn="ctr"/>
                      <a:r>
                        <a:rPr lang="en-PH" b="1">
                          <a:effectLst/>
                        </a:rPr>
                        <a:t>Relative oxygen concentration</a:t>
                      </a:r>
                      <a:endParaRPr lang="en-PH">
                        <a:effectLst/>
                      </a:endParaRPr>
                    </a:p>
                  </a:txBody>
                  <a:tcPr anchor="ctr"/>
                </a:tc>
                <a:tc>
                  <a:txBody>
                    <a:bodyPr/>
                    <a:lstStyle/>
                    <a:p>
                      <a:pPr algn="l" fontAlgn="ctr"/>
                      <a:r>
                        <a:rPr lang="en-PH">
                          <a:effectLst/>
                        </a:rPr>
                        <a:t>Higher in systemic arteries</a:t>
                      </a:r>
                      <a:endParaRPr lang="en-PH" b="0">
                        <a:solidFill>
                          <a:srgbClr val="373D3F"/>
                        </a:solidFill>
                        <a:effectLst/>
                      </a:endParaRPr>
                    </a:p>
                    <a:p>
                      <a:pPr algn="l" fontAlgn="ctr"/>
                      <a:r>
                        <a:rPr lang="en-PH" b="0">
                          <a:solidFill>
                            <a:srgbClr val="373D3F"/>
                          </a:solidFill>
                          <a:effectLst/>
                        </a:rPr>
                        <a:t>Lower in pulmonary arteries</a:t>
                      </a:r>
                    </a:p>
                  </a:txBody>
                  <a:tcPr anchor="ctr"/>
                </a:tc>
                <a:tc>
                  <a:txBody>
                    <a:bodyPr/>
                    <a:lstStyle/>
                    <a:p>
                      <a:pPr algn="l" fontAlgn="ctr"/>
                      <a:r>
                        <a:rPr lang="en-PH">
                          <a:effectLst/>
                        </a:rPr>
                        <a:t>Lower in systemic veins</a:t>
                      </a:r>
                      <a:endParaRPr lang="en-PH" b="0">
                        <a:solidFill>
                          <a:srgbClr val="373D3F"/>
                        </a:solidFill>
                        <a:effectLst/>
                      </a:endParaRPr>
                    </a:p>
                    <a:p>
                      <a:pPr algn="l" fontAlgn="ctr"/>
                      <a:r>
                        <a:rPr lang="en-PH" b="0">
                          <a:solidFill>
                            <a:srgbClr val="373D3F"/>
                          </a:solidFill>
                          <a:effectLst/>
                        </a:rPr>
                        <a:t>Higher in pulmonary veins</a:t>
                      </a:r>
                    </a:p>
                  </a:txBody>
                  <a:tcPr anchor="ctr"/>
                </a:tc>
                <a:extLst>
                  <a:ext uri="{0D108BD9-81ED-4DB2-BD59-A6C34878D82A}">
                    <a16:rowId xmlns:a16="http://schemas.microsoft.com/office/drawing/2014/main" val="3520540858"/>
                  </a:ext>
                </a:extLst>
              </a:tr>
              <a:tr h="133350">
                <a:tc>
                  <a:txBody>
                    <a:bodyPr/>
                    <a:lstStyle/>
                    <a:p>
                      <a:pPr algn="l" fontAlgn="ctr"/>
                      <a:r>
                        <a:rPr lang="en-PH" b="1">
                          <a:effectLst/>
                        </a:rPr>
                        <a:t>Valves</a:t>
                      </a:r>
                      <a:endParaRPr lang="en-PH">
                        <a:effectLst/>
                      </a:endParaRPr>
                    </a:p>
                  </a:txBody>
                  <a:tcPr anchor="ctr"/>
                </a:tc>
                <a:tc>
                  <a:txBody>
                    <a:bodyPr/>
                    <a:lstStyle/>
                    <a:p>
                      <a:pPr algn="l" fontAlgn="ctr"/>
                      <a:r>
                        <a:rPr lang="en-PH">
                          <a:effectLst/>
                        </a:rPr>
                        <a:t>Not present</a:t>
                      </a:r>
                    </a:p>
                  </a:txBody>
                  <a:tcPr anchor="ctr"/>
                </a:tc>
                <a:tc>
                  <a:txBody>
                    <a:bodyPr/>
                    <a:lstStyle/>
                    <a:p>
                      <a:pPr algn="l" fontAlgn="ctr"/>
                      <a:r>
                        <a:rPr lang="en-PH" dirty="0">
                          <a:effectLst/>
                        </a:rPr>
                        <a:t>Present most commonly in limbs and in veins inferior to the heart</a:t>
                      </a:r>
                    </a:p>
                  </a:txBody>
                  <a:tcPr anchor="ctr"/>
                </a:tc>
                <a:extLst>
                  <a:ext uri="{0D108BD9-81ED-4DB2-BD59-A6C34878D82A}">
                    <a16:rowId xmlns:a16="http://schemas.microsoft.com/office/drawing/2014/main" val="70367244"/>
                  </a:ext>
                </a:extLst>
              </a:tr>
            </a:tbl>
          </a:graphicData>
        </a:graphic>
      </p:graphicFrame>
      <p:sp>
        <p:nvSpPr>
          <p:cNvPr id="5" name="Content Placeholder 2">
            <a:extLst>
              <a:ext uri="{FF2B5EF4-FFF2-40B4-BE49-F238E27FC236}">
                <a16:creationId xmlns:a16="http://schemas.microsoft.com/office/drawing/2014/main" id="{673CC441-CB0D-698B-CBC4-B69192014F2B}"/>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2">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2602410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Major Arteries and Veins in the Human Body</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2</a:t>
            </a:r>
          </a:p>
          <a:p>
            <a:pPr marL="0" indent="0" algn="just">
              <a:buNone/>
            </a:pPr>
            <a:r>
              <a:rPr lang="en-PH" sz="2000" dirty="0"/>
              <a:t>Major Systemic Arteries of the Body.</a:t>
            </a:r>
          </a:p>
        </p:txBody>
      </p:sp>
      <p:pic>
        <p:nvPicPr>
          <p:cNvPr id="3074" name="Picture 2" descr="The major arteries in the human body. Labels read (from top, clockwise) right common carotid, left common carotid, axillary, pulmonary trunk, descending aorta, diaphragm, renal, superior mesenteric, gonadal, inferior mesenteric, common iliac, internal iliac, deep femoral, femoral, descending genicular, doraslis pedis, plantar arch, fibular, anterior tibial, posterial tibial, popliteal, palmer arches, exernal iliac, ulnar, radial, brachial, celiac trunk, ascending aorta, aortic arch, brachiocephalic trunk, right subclavian, vertebral.">
            <a:extLst>
              <a:ext uri="{FF2B5EF4-FFF2-40B4-BE49-F238E27FC236}">
                <a16:creationId xmlns:a16="http://schemas.microsoft.com/office/drawing/2014/main" id="{7EDBBA23-EBA8-7062-F5FC-225D0D8B76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1113" y="2560994"/>
            <a:ext cx="2406530" cy="3899553"/>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4912359"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
        <p:nvSpPr>
          <p:cNvPr id="5" name="Content Placeholder 2">
            <a:extLst>
              <a:ext uri="{FF2B5EF4-FFF2-40B4-BE49-F238E27FC236}">
                <a16:creationId xmlns:a16="http://schemas.microsoft.com/office/drawing/2014/main" id="{992C0D97-ADB3-4C88-C966-A183E72FAF57}"/>
              </a:ext>
            </a:extLst>
          </p:cNvPr>
          <p:cNvSpPr txBox="1">
            <a:spLocks/>
          </p:cNvSpPr>
          <p:nvPr/>
        </p:nvSpPr>
        <p:spPr>
          <a:xfrm>
            <a:off x="6441443" y="1825625"/>
            <a:ext cx="4912361"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3</a:t>
            </a:r>
          </a:p>
          <a:p>
            <a:pPr marL="0" indent="0" algn="just">
              <a:buNone/>
            </a:pPr>
            <a:r>
              <a:rPr lang="en-PH" sz="2000" dirty="0"/>
              <a:t>Major Systemic Veins of the Body.</a:t>
            </a:r>
          </a:p>
          <a:p>
            <a:pPr marL="0" indent="0" algn="just">
              <a:buFont typeface="Arial" panose="020B0604020202020204" pitchFamily="34" charset="0"/>
              <a:buNone/>
            </a:pPr>
            <a:endParaRPr lang="en-PH" sz="2000" dirty="0"/>
          </a:p>
        </p:txBody>
      </p:sp>
      <p:pic>
        <p:nvPicPr>
          <p:cNvPr id="3076" name="Picture 4" descr="The major veins in the human body. Labels read (from top, clockwise) internal jugular, brachiocephalic, superior vena cava, intercostal, inferior vena cava, gonadal, lumbar, right and left common iliac, external iliac, internal iliac, deep femoral, femoral, posterior tibial, anterior tibial, dorsal venous arch, plantar venous arch, fibular, small saphenous, popliteal, great saphenous, digital, palmar venous arches, ulnar, median antebrachial, medial cubital, hepatic, basilic, brachial, cephalic, axillary, subclavian, externa jugular.">
            <a:extLst>
              <a:ext uri="{FF2B5EF4-FFF2-40B4-BE49-F238E27FC236}">
                <a16:creationId xmlns:a16="http://schemas.microsoft.com/office/drawing/2014/main" id="{AE8880AE-5D2C-E2ED-D5B1-6F26E2EFCD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15825" y="2560994"/>
            <a:ext cx="2563595" cy="3899553"/>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919FEFBA-4E05-9D22-E4A8-244F7D367336}"/>
              </a:ext>
            </a:extLst>
          </p:cNvPr>
          <p:cNvSpPr txBox="1">
            <a:spLocks/>
          </p:cNvSpPr>
          <p:nvPr/>
        </p:nvSpPr>
        <p:spPr>
          <a:xfrm>
            <a:off x="6441443"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3286783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Muscle Pump</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4</a:t>
            </a:r>
          </a:p>
          <a:p>
            <a:pPr marL="0" indent="0" algn="just">
              <a:buNone/>
            </a:pPr>
            <a:r>
              <a:rPr lang="en-PH" sz="2000" dirty="0"/>
              <a:t>The Skeletal Muscle Pump.</a:t>
            </a:r>
          </a:p>
        </p:txBody>
      </p:sp>
      <p:pic>
        <p:nvPicPr>
          <p:cNvPr id="4098" name="Picture 2" descr="The left panel shows the structure of a skeletal muscle vein pump when the muscle is relaxed, and the right panel shows the structure of a skeletal muscle vein pump when the muscle is contracted.">
            <a:extLst>
              <a:ext uri="{FF2B5EF4-FFF2-40B4-BE49-F238E27FC236}">
                <a16:creationId xmlns:a16="http://schemas.microsoft.com/office/drawing/2014/main" id="{643C9D3B-6FAA-1C7C-BD53-75F52776F9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2595" y="2606040"/>
            <a:ext cx="4406810" cy="3854509"/>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20772409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Parts of the Blood</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5</a:t>
            </a:r>
          </a:p>
          <a:p>
            <a:pPr marL="0" indent="0" algn="just">
              <a:buNone/>
            </a:pPr>
            <a:r>
              <a:rPr lang="en-PH" sz="2000" dirty="0"/>
              <a:t>Composition of Blood.</a:t>
            </a:r>
          </a:p>
        </p:txBody>
      </p:sp>
      <p:pic>
        <p:nvPicPr>
          <p:cNvPr id="9218" name="Picture 2" descr="This figure shows three test tubes with a red and yellow liquid in them. The left panel shows normal blood, the center panel shows anemic blood and the right panel shows polycythemic blood. Labels indicate plasma (water, proteins, nutrients, hormones etc.), buffy coat (white blood cells, platelets), and hematocrit (red blood cells).">
            <a:extLst>
              <a:ext uri="{FF2B5EF4-FFF2-40B4-BE49-F238E27FC236}">
                <a16:creationId xmlns:a16="http://schemas.microsoft.com/office/drawing/2014/main" id="{0C429ECA-425F-3B34-2AD9-2D20D289BB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692" y="2643907"/>
            <a:ext cx="5731175" cy="358925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F0979A5-A459-08D3-C650-EBFEC6887C26}"/>
              </a:ext>
            </a:extLst>
          </p:cNvPr>
          <p:cNvSpPr txBox="1"/>
          <p:nvPr/>
        </p:nvSpPr>
        <p:spPr>
          <a:xfrm>
            <a:off x="7532846" y="3875563"/>
            <a:ext cx="3706399" cy="400110"/>
          </a:xfrm>
          <a:prstGeom prst="rect">
            <a:avLst/>
          </a:prstGeom>
          <a:noFill/>
        </p:spPr>
        <p:txBody>
          <a:bodyPr wrap="none" rtlCol="0">
            <a:spAutoFit/>
          </a:bodyPr>
          <a:lstStyle/>
          <a:p>
            <a:r>
              <a:rPr lang="en-US" sz="2000" dirty="0">
                <a:hlinkClick r:id="rId4"/>
              </a:rPr>
              <a:t>Summary of the formed elements</a:t>
            </a:r>
            <a:endParaRPr lang="en-US" sz="2000" dirty="0"/>
          </a:p>
        </p:txBody>
      </p:sp>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5">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23614700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Blood Types</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6</a:t>
            </a:r>
          </a:p>
          <a:p>
            <a:pPr marL="0" indent="0" algn="just">
              <a:buNone/>
            </a:pPr>
            <a:r>
              <a:rPr lang="en-PH" sz="2000" dirty="0"/>
              <a:t>ABO Blood Groups.</a:t>
            </a:r>
          </a:p>
        </p:txBody>
      </p:sp>
      <p:pic>
        <p:nvPicPr>
          <p:cNvPr id="11266" name="Picture 2" descr="This table shows the different blood types, the antibodies in plasma, the antigens in the red blood cell, and the blood compatible blood types in an emergency. ">
            <a:extLst>
              <a:ext uri="{FF2B5EF4-FFF2-40B4-BE49-F238E27FC236}">
                <a16:creationId xmlns:a16="http://schemas.microsoft.com/office/drawing/2014/main" id="{6DE6D4A3-90F0-26A8-D4B2-5A3AE7D3EA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8715" y="2609911"/>
            <a:ext cx="4814569" cy="3698904"/>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25050556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3052</TotalTime>
  <Words>555</Words>
  <Application>Microsoft Macintosh PowerPoint</Application>
  <PresentationFormat>Widescreen</PresentationFormat>
  <Paragraphs>138</Paragraphs>
  <Slides>20</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Calibri Light</vt:lpstr>
      <vt:lpstr>Office Theme</vt:lpstr>
      <vt:lpstr>Cardiovascular System – Blood Vessels and Blood</vt:lpstr>
      <vt:lpstr>Learning Objectives</vt:lpstr>
      <vt:lpstr>Introduction to the Blood Vessels and Blood</vt:lpstr>
      <vt:lpstr>Parts of the Blood Vessels</vt:lpstr>
      <vt:lpstr>Features of Arteries and Veins</vt:lpstr>
      <vt:lpstr>Major Arteries and Veins in the Human Body</vt:lpstr>
      <vt:lpstr>Muscle Pump</vt:lpstr>
      <vt:lpstr>Parts of the Blood</vt:lpstr>
      <vt:lpstr>Blood Types</vt:lpstr>
      <vt:lpstr>Anatomy Concept Check</vt:lpstr>
      <vt:lpstr>Functions of the Blood Vessels</vt:lpstr>
      <vt:lpstr>Functions of the Blood</vt:lpstr>
      <vt:lpstr>Hematopoiesis</vt:lpstr>
      <vt:lpstr>Hemostasis</vt:lpstr>
      <vt:lpstr>Blood Vessels Diseases and Disorders</vt:lpstr>
      <vt:lpstr>Blood Diseases and Disorders</vt:lpstr>
      <vt:lpstr>Medical Specialties and Procedures</vt:lpstr>
      <vt:lpstr>Concept Check</vt:lpstr>
      <vt:lpstr>Summary</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Respiratory System</dc:title>
  <dc:creator>Ken Maquiling</dc:creator>
  <cp:lastModifiedBy>Ken Maquiling</cp:lastModifiedBy>
  <cp:revision>33</cp:revision>
  <dcterms:created xsi:type="dcterms:W3CDTF">2023-07-03T17:49:30Z</dcterms:created>
  <dcterms:modified xsi:type="dcterms:W3CDTF">2023-07-31T13:38:09Z</dcterms:modified>
</cp:coreProperties>
</file>