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8"/>
  </p:notesMasterIdLst>
  <p:sldIdLst>
    <p:sldId id="256" r:id="rId2"/>
    <p:sldId id="257" r:id="rId3"/>
    <p:sldId id="258" r:id="rId4"/>
    <p:sldId id="259" r:id="rId5"/>
    <p:sldId id="261" r:id="rId6"/>
    <p:sldId id="288" r:id="rId7"/>
    <p:sldId id="269" r:id="rId8"/>
    <p:sldId id="270" r:id="rId9"/>
    <p:sldId id="290" r:id="rId10"/>
    <p:sldId id="275" r:id="rId11"/>
    <p:sldId id="291" r:id="rId12"/>
    <p:sldId id="292" r:id="rId13"/>
    <p:sldId id="287" r:id="rId14"/>
    <p:sldId id="277" r:id="rId15"/>
    <p:sldId id="278" r:id="rId16"/>
    <p:sldId id="279" r:id="rId1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Title Page and Learning Objectives" id="{ED7C4758-ABE7-3D40-8C9D-02919E915DA4}">
          <p14:sldIdLst>
            <p14:sldId id="256"/>
            <p14:sldId id="257"/>
          </p14:sldIdLst>
        </p14:section>
        <p14:section name="Introduction to the Muscular System" id="{FF0DDDDA-9BCD-F949-B9DA-650F9A99B0CA}">
          <p14:sldIdLst>
            <p14:sldId id="258"/>
          </p14:sldIdLst>
        </p14:section>
        <p14:section name="Anatomy of the Muscular System" id="{FA43CF7B-5035-0D4E-BF6D-94A1FA9D288E}">
          <p14:sldIdLst>
            <p14:sldId id="259"/>
            <p14:sldId id="261"/>
            <p14:sldId id="288"/>
            <p14:sldId id="269"/>
          </p14:sldIdLst>
        </p14:section>
        <p14:section name="Physiology of the Muscular System" id="{A7E707B3-F572-3443-B2B5-F8044992B091}">
          <p14:sldIdLst>
            <p14:sldId id="270"/>
            <p14:sldId id="290"/>
          </p14:sldIdLst>
        </p14:section>
        <p14:section name="Muscular Diseases, Disorders, and Diagnostic Testing" id="{1D3A276A-9CCA-F240-B370-89BD7BB4A9B9}">
          <p14:sldIdLst>
            <p14:sldId id="275"/>
            <p14:sldId id="291"/>
            <p14:sldId id="292"/>
            <p14:sldId id="287"/>
            <p14:sldId id="277"/>
          </p14:sldIdLst>
        </p14:section>
        <p14:section name="Summary" id="{6382B8C6-3C9F-E54C-98F8-4BA889F4D146}">
          <p14:sldIdLst>
            <p14:sldId id="278"/>
          </p14:sldIdLst>
        </p14:section>
        <p14:section name="References" id="{BED641D6-DCAA-3044-B428-89B65ED853CE}">
          <p14:sldIdLst>
            <p14:sldId id="279"/>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0139"/>
    <p:restoredTop sz="85736"/>
  </p:normalViewPr>
  <p:slideViewPr>
    <p:cSldViewPr snapToGrid="0">
      <p:cViewPr varScale="1">
        <p:scale>
          <a:sx n="41" d="100"/>
          <a:sy n="41" d="100"/>
        </p:scale>
        <p:origin x="192" y="126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C38389E-F1AF-D746-AFCD-3818C2036D6B}" type="datetimeFigureOut">
              <a:rPr lang="en-US" smtClean="0"/>
              <a:t>8/2/23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811A42D-5568-484F-8768-608C38847409}" type="slidenum">
              <a:rPr lang="en-US" smtClean="0"/>
              <a:t>‹#›</a:t>
            </a:fld>
            <a:endParaRPr lang="en-US"/>
          </a:p>
        </p:txBody>
      </p:sp>
    </p:spTree>
    <p:extLst>
      <p:ext uri="{BB962C8B-B14F-4D97-AF65-F5344CB8AC3E}">
        <p14:creationId xmlns:p14="http://schemas.microsoft.com/office/powerpoint/2010/main" val="30719428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dirty="0"/>
          </a:p>
        </p:txBody>
      </p:sp>
      <p:sp>
        <p:nvSpPr>
          <p:cNvPr id="4" name="Slide Number Placeholder 3"/>
          <p:cNvSpPr>
            <a:spLocks noGrp="1"/>
          </p:cNvSpPr>
          <p:nvPr>
            <p:ph type="sldNum" sz="quarter" idx="5"/>
          </p:nvPr>
        </p:nvSpPr>
        <p:spPr/>
        <p:txBody>
          <a:bodyPr/>
          <a:lstStyle/>
          <a:p>
            <a:fld id="{D811A42D-5568-484F-8768-608C38847409}" type="slidenum">
              <a:rPr lang="en-US" smtClean="0"/>
              <a:t>4</a:t>
            </a:fld>
            <a:endParaRPr lang="en-US"/>
          </a:p>
        </p:txBody>
      </p:sp>
    </p:spTree>
    <p:extLst>
      <p:ext uri="{BB962C8B-B14F-4D97-AF65-F5344CB8AC3E}">
        <p14:creationId xmlns:p14="http://schemas.microsoft.com/office/powerpoint/2010/main" val="165896637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just">
              <a:buFontTx/>
              <a:buNone/>
            </a:pPr>
            <a:endParaRPr lang="en-US" dirty="0"/>
          </a:p>
        </p:txBody>
      </p:sp>
      <p:sp>
        <p:nvSpPr>
          <p:cNvPr id="4" name="Slide Number Placeholder 3"/>
          <p:cNvSpPr>
            <a:spLocks noGrp="1"/>
          </p:cNvSpPr>
          <p:nvPr>
            <p:ph type="sldNum" sz="quarter" idx="5"/>
          </p:nvPr>
        </p:nvSpPr>
        <p:spPr/>
        <p:txBody>
          <a:bodyPr/>
          <a:lstStyle/>
          <a:p>
            <a:fld id="{D811A42D-5568-484F-8768-608C38847409}" type="slidenum">
              <a:rPr lang="en-US" smtClean="0"/>
              <a:t>5</a:t>
            </a:fld>
            <a:endParaRPr lang="en-US"/>
          </a:p>
        </p:txBody>
      </p:sp>
    </p:spTree>
    <p:extLst>
      <p:ext uri="{BB962C8B-B14F-4D97-AF65-F5344CB8AC3E}">
        <p14:creationId xmlns:p14="http://schemas.microsoft.com/office/powerpoint/2010/main" val="285792650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just">
              <a:buFontTx/>
              <a:buNone/>
            </a:pPr>
            <a:endParaRPr lang="en-US" dirty="0"/>
          </a:p>
        </p:txBody>
      </p:sp>
      <p:sp>
        <p:nvSpPr>
          <p:cNvPr id="4" name="Slide Number Placeholder 3"/>
          <p:cNvSpPr>
            <a:spLocks noGrp="1"/>
          </p:cNvSpPr>
          <p:nvPr>
            <p:ph type="sldNum" sz="quarter" idx="5"/>
          </p:nvPr>
        </p:nvSpPr>
        <p:spPr/>
        <p:txBody>
          <a:bodyPr/>
          <a:lstStyle/>
          <a:p>
            <a:fld id="{D811A42D-5568-484F-8768-608C38847409}" type="slidenum">
              <a:rPr lang="en-US" smtClean="0"/>
              <a:t>6</a:t>
            </a:fld>
            <a:endParaRPr lang="en-US"/>
          </a:p>
        </p:txBody>
      </p:sp>
    </p:spTree>
    <p:extLst>
      <p:ext uri="{BB962C8B-B14F-4D97-AF65-F5344CB8AC3E}">
        <p14:creationId xmlns:p14="http://schemas.microsoft.com/office/powerpoint/2010/main" val="163571194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811A42D-5568-484F-8768-608C38847409}" type="slidenum">
              <a:rPr lang="en-US" smtClean="0"/>
              <a:t>7</a:t>
            </a:fld>
            <a:endParaRPr lang="en-US"/>
          </a:p>
        </p:txBody>
      </p:sp>
    </p:spTree>
    <p:extLst>
      <p:ext uri="{BB962C8B-B14F-4D97-AF65-F5344CB8AC3E}">
        <p14:creationId xmlns:p14="http://schemas.microsoft.com/office/powerpoint/2010/main" val="68321372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5"/>
          </p:nvPr>
        </p:nvSpPr>
        <p:spPr/>
        <p:txBody>
          <a:bodyPr/>
          <a:lstStyle/>
          <a:p>
            <a:fld id="{D811A42D-5568-484F-8768-608C38847409}" type="slidenum">
              <a:rPr lang="en-US" smtClean="0"/>
              <a:t>8</a:t>
            </a:fld>
            <a:endParaRPr lang="en-US"/>
          </a:p>
        </p:txBody>
      </p:sp>
    </p:spTree>
    <p:extLst>
      <p:ext uri="{BB962C8B-B14F-4D97-AF65-F5344CB8AC3E}">
        <p14:creationId xmlns:p14="http://schemas.microsoft.com/office/powerpoint/2010/main" val="171623671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811A42D-5568-484F-8768-608C38847409}" type="slidenum">
              <a:rPr lang="en-US" smtClean="0"/>
              <a:t>10</a:t>
            </a:fld>
            <a:endParaRPr lang="en-US"/>
          </a:p>
        </p:txBody>
      </p:sp>
    </p:spTree>
    <p:extLst>
      <p:ext uri="{BB962C8B-B14F-4D97-AF65-F5344CB8AC3E}">
        <p14:creationId xmlns:p14="http://schemas.microsoft.com/office/powerpoint/2010/main" val="50888322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811A42D-5568-484F-8768-608C38847409}" type="slidenum">
              <a:rPr lang="en-US" smtClean="0"/>
              <a:t>11</a:t>
            </a:fld>
            <a:endParaRPr lang="en-US"/>
          </a:p>
        </p:txBody>
      </p:sp>
    </p:spTree>
    <p:extLst>
      <p:ext uri="{BB962C8B-B14F-4D97-AF65-F5344CB8AC3E}">
        <p14:creationId xmlns:p14="http://schemas.microsoft.com/office/powerpoint/2010/main" val="32710714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811A42D-5568-484F-8768-608C38847409}" type="slidenum">
              <a:rPr lang="en-US" smtClean="0"/>
              <a:t>12</a:t>
            </a:fld>
            <a:endParaRPr lang="en-US"/>
          </a:p>
        </p:txBody>
      </p:sp>
    </p:spTree>
    <p:extLst>
      <p:ext uri="{BB962C8B-B14F-4D97-AF65-F5344CB8AC3E}">
        <p14:creationId xmlns:p14="http://schemas.microsoft.com/office/powerpoint/2010/main" val="384702466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5"/>
          </p:nvPr>
        </p:nvSpPr>
        <p:spPr/>
        <p:txBody>
          <a:bodyPr/>
          <a:lstStyle/>
          <a:p>
            <a:fld id="{D811A42D-5568-484F-8768-608C38847409}" type="slidenum">
              <a:rPr lang="en-US" smtClean="0"/>
              <a:t>13</a:t>
            </a:fld>
            <a:endParaRPr lang="en-US"/>
          </a:p>
        </p:txBody>
      </p:sp>
    </p:spTree>
    <p:extLst>
      <p:ext uri="{BB962C8B-B14F-4D97-AF65-F5344CB8AC3E}">
        <p14:creationId xmlns:p14="http://schemas.microsoft.com/office/powerpoint/2010/main" val="160805615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8CEBE1-0DEF-0EC7-AFFD-6E6CDEF92087}"/>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82257F77-99A4-3703-4A36-CF2C49ACF3F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45E46D99-5BE1-7815-A035-597E8722128B}"/>
              </a:ext>
            </a:extLst>
          </p:cNvPr>
          <p:cNvSpPr>
            <a:spLocks noGrp="1"/>
          </p:cNvSpPr>
          <p:nvPr>
            <p:ph type="dt" sz="half" idx="10"/>
          </p:nvPr>
        </p:nvSpPr>
        <p:spPr/>
        <p:txBody>
          <a:bodyPr/>
          <a:lstStyle/>
          <a:p>
            <a:fld id="{0A8C4CAC-E9B4-4C4B-BBD0-CEDE9E47040F}" type="datetimeFigureOut">
              <a:rPr lang="en-US" smtClean="0"/>
              <a:t>8/2/23</a:t>
            </a:fld>
            <a:endParaRPr lang="en-US"/>
          </a:p>
        </p:txBody>
      </p:sp>
      <p:sp>
        <p:nvSpPr>
          <p:cNvPr id="5" name="Footer Placeholder 4">
            <a:extLst>
              <a:ext uri="{FF2B5EF4-FFF2-40B4-BE49-F238E27FC236}">
                <a16:creationId xmlns:a16="http://schemas.microsoft.com/office/drawing/2014/main" id="{4C3C1F68-F1FC-FB8C-8F03-C119FFC9864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0CA311A-9340-7502-580F-EB7D9D5FE856}"/>
              </a:ext>
            </a:extLst>
          </p:cNvPr>
          <p:cNvSpPr>
            <a:spLocks noGrp="1"/>
          </p:cNvSpPr>
          <p:nvPr>
            <p:ph type="sldNum" sz="quarter" idx="12"/>
          </p:nvPr>
        </p:nvSpPr>
        <p:spPr/>
        <p:txBody>
          <a:bodyPr/>
          <a:lstStyle/>
          <a:p>
            <a:fld id="{3AC103B5-D656-5E44-83E4-B76C655C1560}" type="slidenum">
              <a:rPr lang="en-US" smtClean="0"/>
              <a:t>‹#›</a:t>
            </a:fld>
            <a:endParaRPr lang="en-US"/>
          </a:p>
        </p:txBody>
      </p:sp>
    </p:spTree>
    <p:extLst>
      <p:ext uri="{BB962C8B-B14F-4D97-AF65-F5344CB8AC3E}">
        <p14:creationId xmlns:p14="http://schemas.microsoft.com/office/powerpoint/2010/main" val="326354635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9252DC-6FED-AF6C-4925-0EE1B13B0A9A}"/>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43F1F64E-0D49-6C52-15F0-2419801BB5B8}"/>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289967A-7925-5052-B60D-13A3DE412B53}"/>
              </a:ext>
            </a:extLst>
          </p:cNvPr>
          <p:cNvSpPr>
            <a:spLocks noGrp="1"/>
          </p:cNvSpPr>
          <p:nvPr>
            <p:ph type="dt" sz="half" idx="10"/>
          </p:nvPr>
        </p:nvSpPr>
        <p:spPr/>
        <p:txBody>
          <a:bodyPr/>
          <a:lstStyle/>
          <a:p>
            <a:fld id="{0A8C4CAC-E9B4-4C4B-BBD0-CEDE9E47040F}" type="datetimeFigureOut">
              <a:rPr lang="en-US" smtClean="0"/>
              <a:t>8/2/23</a:t>
            </a:fld>
            <a:endParaRPr lang="en-US"/>
          </a:p>
        </p:txBody>
      </p:sp>
      <p:sp>
        <p:nvSpPr>
          <p:cNvPr id="5" name="Footer Placeholder 4">
            <a:extLst>
              <a:ext uri="{FF2B5EF4-FFF2-40B4-BE49-F238E27FC236}">
                <a16:creationId xmlns:a16="http://schemas.microsoft.com/office/drawing/2014/main" id="{80FC9985-7ED0-7E4E-C894-E9FE2DAB8C0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1D60D4A-A6B6-CAE5-1D8F-FB68D54BA94E}"/>
              </a:ext>
            </a:extLst>
          </p:cNvPr>
          <p:cNvSpPr>
            <a:spLocks noGrp="1"/>
          </p:cNvSpPr>
          <p:nvPr>
            <p:ph type="sldNum" sz="quarter" idx="12"/>
          </p:nvPr>
        </p:nvSpPr>
        <p:spPr/>
        <p:txBody>
          <a:bodyPr/>
          <a:lstStyle/>
          <a:p>
            <a:fld id="{3AC103B5-D656-5E44-83E4-B76C655C1560}" type="slidenum">
              <a:rPr lang="en-US" smtClean="0"/>
              <a:t>‹#›</a:t>
            </a:fld>
            <a:endParaRPr lang="en-US"/>
          </a:p>
        </p:txBody>
      </p:sp>
    </p:spTree>
    <p:extLst>
      <p:ext uri="{BB962C8B-B14F-4D97-AF65-F5344CB8AC3E}">
        <p14:creationId xmlns:p14="http://schemas.microsoft.com/office/powerpoint/2010/main" val="394075866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7DC0ADA3-BCCD-D6AC-D9A9-88EFC25C8FA8}"/>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48A055B5-3E80-9CA5-0D65-3F0055B74AFF}"/>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392ECAC-5B87-20B3-9657-3E52EB368AAE}"/>
              </a:ext>
            </a:extLst>
          </p:cNvPr>
          <p:cNvSpPr>
            <a:spLocks noGrp="1"/>
          </p:cNvSpPr>
          <p:nvPr>
            <p:ph type="dt" sz="half" idx="10"/>
          </p:nvPr>
        </p:nvSpPr>
        <p:spPr/>
        <p:txBody>
          <a:bodyPr/>
          <a:lstStyle/>
          <a:p>
            <a:fld id="{0A8C4CAC-E9B4-4C4B-BBD0-CEDE9E47040F}" type="datetimeFigureOut">
              <a:rPr lang="en-US" smtClean="0"/>
              <a:t>8/2/23</a:t>
            </a:fld>
            <a:endParaRPr lang="en-US"/>
          </a:p>
        </p:txBody>
      </p:sp>
      <p:sp>
        <p:nvSpPr>
          <p:cNvPr id="5" name="Footer Placeholder 4">
            <a:extLst>
              <a:ext uri="{FF2B5EF4-FFF2-40B4-BE49-F238E27FC236}">
                <a16:creationId xmlns:a16="http://schemas.microsoft.com/office/drawing/2014/main" id="{B820F2D5-5984-E04D-8AC7-75209C9DB57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1628C7B-CC88-E7D1-C56F-43DE38AE90DF}"/>
              </a:ext>
            </a:extLst>
          </p:cNvPr>
          <p:cNvSpPr>
            <a:spLocks noGrp="1"/>
          </p:cNvSpPr>
          <p:nvPr>
            <p:ph type="sldNum" sz="quarter" idx="12"/>
          </p:nvPr>
        </p:nvSpPr>
        <p:spPr/>
        <p:txBody>
          <a:bodyPr/>
          <a:lstStyle/>
          <a:p>
            <a:fld id="{3AC103B5-D656-5E44-83E4-B76C655C1560}" type="slidenum">
              <a:rPr lang="en-US" smtClean="0"/>
              <a:t>‹#›</a:t>
            </a:fld>
            <a:endParaRPr lang="en-US"/>
          </a:p>
        </p:txBody>
      </p:sp>
    </p:spTree>
    <p:extLst>
      <p:ext uri="{BB962C8B-B14F-4D97-AF65-F5344CB8AC3E}">
        <p14:creationId xmlns:p14="http://schemas.microsoft.com/office/powerpoint/2010/main" val="314803542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90E42D-6F0C-2253-880A-B5DAE8AFE0C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C26AD76-ADA9-E703-AE0B-256C7F035F21}"/>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F6255F8-7F3E-0459-2288-DE61CADB0D5B}"/>
              </a:ext>
            </a:extLst>
          </p:cNvPr>
          <p:cNvSpPr>
            <a:spLocks noGrp="1"/>
          </p:cNvSpPr>
          <p:nvPr>
            <p:ph type="dt" sz="half" idx="10"/>
          </p:nvPr>
        </p:nvSpPr>
        <p:spPr/>
        <p:txBody>
          <a:bodyPr/>
          <a:lstStyle/>
          <a:p>
            <a:fld id="{0A8C4CAC-E9B4-4C4B-BBD0-CEDE9E47040F}" type="datetimeFigureOut">
              <a:rPr lang="en-US" smtClean="0"/>
              <a:t>8/2/23</a:t>
            </a:fld>
            <a:endParaRPr lang="en-US"/>
          </a:p>
        </p:txBody>
      </p:sp>
      <p:sp>
        <p:nvSpPr>
          <p:cNvPr id="5" name="Footer Placeholder 4">
            <a:extLst>
              <a:ext uri="{FF2B5EF4-FFF2-40B4-BE49-F238E27FC236}">
                <a16:creationId xmlns:a16="http://schemas.microsoft.com/office/drawing/2014/main" id="{2359395B-52B3-7184-3125-0FACACA330B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A2E940B-28B6-F2F1-CC8E-D327ED22BA19}"/>
              </a:ext>
            </a:extLst>
          </p:cNvPr>
          <p:cNvSpPr>
            <a:spLocks noGrp="1"/>
          </p:cNvSpPr>
          <p:nvPr>
            <p:ph type="sldNum" sz="quarter" idx="12"/>
          </p:nvPr>
        </p:nvSpPr>
        <p:spPr/>
        <p:txBody>
          <a:bodyPr/>
          <a:lstStyle/>
          <a:p>
            <a:fld id="{3AC103B5-D656-5E44-83E4-B76C655C1560}" type="slidenum">
              <a:rPr lang="en-US" smtClean="0"/>
              <a:t>‹#›</a:t>
            </a:fld>
            <a:endParaRPr lang="en-US"/>
          </a:p>
        </p:txBody>
      </p:sp>
    </p:spTree>
    <p:extLst>
      <p:ext uri="{BB962C8B-B14F-4D97-AF65-F5344CB8AC3E}">
        <p14:creationId xmlns:p14="http://schemas.microsoft.com/office/powerpoint/2010/main" val="58306501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A7F591-553C-C745-4CBA-ED1E11BE34D1}"/>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5176DD9F-5686-4CC5-855D-967348F36E5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AA39FFDF-E45C-8790-23EA-E548B4FF126A}"/>
              </a:ext>
            </a:extLst>
          </p:cNvPr>
          <p:cNvSpPr>
            <a:spLocks noGrp="1"/>
          </p:cNvSpPr>
          <p:nvPr>
            <p:ph type="dt" sz="half" idx="10"/>
          </p:nvPr>
        </p:nvSpPr>
        <p:spPr/>
        <p:txBody>
          <a:bodyPr/>
          <a:lstStyle/>
          <a:p>
            <a:fld id="{0A8C4CAC-E9B4-4C4B-BBD0-CEDE9E47040F}" type="datetimeFigureOut">
              <a:rPr lang="en-US" smtClean="0"/>
              <a:t>8/2/23</a:t>
            </a:fld>
            <a:endParaRPr lang="en-US"/>
          </a:p>
        </p:txBody>
      </p:sp>
      <p:sp>
        <p:nvSpPr>
          <p:cNvPr id="5" name="Footer Placeholder 4">
            <a:extLst>
              <a:ext uri="{FF2B5EF4-FFF2-40B4-BE49-F238E27FC236}">
                <a16:creationId xmlns:a16="http://schemas.microsoft.com/office/drawing/2014/main" id="{F742F681-DC92-D466-8133-AB9A1706709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CCDB6A9-2B08-7574-CDA5-93FC1B70DEC9}"/>
              </a:ext>
            </a:extLst>
          </p:cNvPr>
          <p:cNvSpPr>
            <a:spLocks noGrp="1"/>
          </p:cNvSpPr>
          <p:nvPr>
            <p:ph type="sldNum" sz="quarter" idx="12"/>
          </p:nvPr>
        </p:nvSpPr>
        <p:spPr/>
        <p:txBody>
          <a:bodyPr/>
          <a:lstStyle/>
          <a:p>
            <a:fld id="{3AC103B5-D656-5E44-83E4-B76C655C1560}" type="slidenum">
              <a:rPr lang="en-US" smtClean="0"/>
              <a:t>‹#›</a:t>
            </a:fld>
            <a:endParaRPr lang="en-US"/>
          </a:p>
        </p:txBody>
      </p:sp>
    </p:spTree>
    <p:extLst>
      <p:ext uri="{BB962C8B-B14F-4D97-AF65-F5344CB8AC3E}">
        <p14:creationId xmlns:p14="http://schemas.microsoft.com/office/powerpoint/2010/main" val="32521503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3BBD84-1CB8-2B70-304E-BC991B986C4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9089C59-0131-C21D-66E6-EE84BC1D2611}"/>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33F0C4D-D1BC-A0B3-3C5C-1CF1EC3980D5}"/>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48E749E5-9D93-D8AA-6A08-6719E99202A3}"/>
              </a:ext>
            </a:extLst>
          </p:cNvPr>
          <p:cNvSpPr>
            <a:spLocks noGrp="1"/>
          </p:cNvSpPr>
          <p:nvPr>
            <p:ph type="dt" sz="half" idx="10"/>
          </p:nvPr>
        </p:nvSpPr>
        <p:spPr/>
        <p:txBody>
          <a:bodyPr/>
          <a:lstStyle/>
          <a:p>
            <a:fld id="{0A8C4CAC-E9B4-4C4B-BBD0-CEDE9E47040F}" type="datetimeFigureOut">
              <a:rPr lang="en-US" smtClean="0"/>
              <a:t>8/2/23</a:t>
            </a:fld>
            <a:endParaRPr lang="en-US"/>
          </a:p>
        </p:txBody>
      </p:sp>
      <p:sp>
        <p:nvSpPr>
          <p:cNvPr id="6" name="Footer Placeholder 5">
            <a:extLst>
              <a:ext uri="{FF2B5EF4-FFF2-40B4-BE49-F238E27FC236}">
                <a16:creationId xmlns:a16="http://schemas.microsoft.com/office/drawing/2014/main" id="{AA377988-614F-2B81-02AF-62A83E105D3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46EE399-A66F-60DA-D6C4-F2365949D862}"/>
              </a:ext>
            </a:extLst>
          </p:cNvPr>
          <p:cNvSpPr>
            <a:spLocks noGrp="1"/>
          </p:cNvSpPr>
          <p:nvPr>
            <p:ph type="sldNum" sz="quarter" idx="12"/>
          </p:nvPr>
        </p:nvSpPr>
        <p:spPr/>
        <p:txBody>
          <a:bodyPr/>
          <a:lstStyle/>
          <a:p>
            <a:fld id="{3AC103B5-D656-5E44-83E4-B76C655C1560}" type="slidenum">
              <a:rPr lang="en-US" smtClean="0"/>
              <a:t>‹#›</a:t>
            </a:fld>
            <a:endParaRPr lang="en-US"/>
          </a:p>
        </p:txBody>
      </p:sp>
    </p:spTree>
    <p:extLst>
      <p:ext uri="{BB962C8B-B14F-4D97-AF65-F5344CB8AC3E}">
        <p14:creationId xmlns:p14="http://schemas.microsoft.com/office/powerpoint/2010/main" val="106529048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82CC5E-DE97-253C-C7E6-167BA6F2CE7B}"/>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B41E7DD1-886B-6C9A-CC13-E38EF13676F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2E094A28-7979-831D-3464-FAD8DC5F4664}"/>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94D4487F-4339-C11A-E789-86D2836EAA8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0C669F31-F7A9-D823-4B17-96EFC14A1BFB}"/>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1920C0AC-0EA6-2FD9-E114-CA09D5F35240}"/>
              </a:ext>
            </a:extLst>
          </p:cNvPr>
          <p:cNvSpPr>
            <a:spLocks noGrp="1"/>
          </p:cNvSpPr>
          <p:nvPr>
            <p:ph type="dt" sz="half" idx="10"/>
          </p:nvPr>
        </p:nvSpPr>
        <p:spPr/>
        <p:txBody>
          <a:bodyPr/>
          <a:lstStyle/>
          <a:p>
            <a:fld id="{0A8C4CAC-E9B4-4C4B-BBD0-CEDE9E47040F}" type="datetimeFigureOut">
              <a:rPr lang="en-US" smtClean="0"/>
              <a:t>8/2/23</a:t>
            </a:fld>
            <a:endParaRPr lang="en-US"/>
          </a:p>
        </p:txBody>
      </p:sp>
      <p:sp>
        <p:nvSpPr>
          <p:cNvPr id="8" name="Footer Placeholder 7">
            <a:extLst>
              <a:ext uri="{FF2B5EF4-FFF2-40B4-BE49-F238E27FC236}">
                <a16:creationId xmlns:a16="http://schemas.microsoft.com/office/drawing/2014/main" id="{82CF276D-6B94-FFDF-04E9-CD3AC9553E4D}"/>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02102F7C-1B03-FAEF-0E4A-BC2D1E8B1194}"/>
              </a:ext>
            </a:extLst>
          </p:cNvPr>
          <p:cNvSpPr>
            <a:spLocks noGrp="1"/>
          </p:cNvSpPr>
          <p:nvPr>
            <p:ph type="sldNum" sz="quarter" idx="12"/>
          </p:nvPr>
        </p:nvSpPr>
        <p:spPr/>
        <p:txBody>
          <a:bodyPr/>
          <a:lstStyle/>
          <a:p>
            <a:fld id="{3AC103B5-D656-5E44-83E4-B76C655C1560}" type="slidenum">
              <a:rPr lang="en-US" smtClean="0"/>
              <a:t>‹#›</a:t>
            </a:fld>
            <a:endParaRPr lang="en-US"/>
          </a:p>
        </p:txBody>
      </p:sp>
    </p:spTree>
    <p:extLst>
      <p:ext uri="{BB962C8B-B14F-4D97-AF65-F5344CB8AC3E}">
        <p14:creationId xmlns:p14="http://schemas.microsoft.com/office/powerpoint/2010/main" val="256079915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F617FF-2FAA-EA33-C1A2-99F06DCAB267}"/>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5A2CC7AF-56DC-D289-6A04-87216D7D9BAC}"/>
              </a:ext>
            </a:extLst>
          </p:cNvPr>
          <p:cNvSpPr>
            <a:spLocks noGrp="1"/>
          </p:cNvSpPr>
          <p:nvPr>
            <p:ph type="dt" sz="half" idx="10"/>
          </p:nvPr>
        </p:nvSpPr>
        <p:spPr/>
        <p:txBody>
          <a:bodyPr/>
          <a:lstStyle/>
          <a:p>
            <a:fld id="{0A8C4CAC-E9B4-4C4B-BBD0-CEDE9E47040F}" type="datetimeFigureOut">
              <a:rPr lang="en-US" smtClean="0"/>
              <a:t>8/2/23</a:t>
            </a:fld>
            <a:endParaRPr lang="en-US"/>
          </a:p>
        </p:txBody>
      </p:sp>
      <p:sp>
        <p:nvSpPr>
          <p:cNvPr id="4" name="Footer Placeholder 3">
            <a:extLst>
              <a:ext uri="{FF2B5EF4-FFF2-40B4-BE49-F238E27FC236}">
                <a16:creationId xmlns:a16="http://schemas.microsoft.com/office/drawing/2014/main" id="{F24F1D5F-7E30-D57A-8F4D-075335CBC7E5}"/>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4CCACC0C-D406-04AE-AAC2-D2DFA1D27671}"/>
              </a:ext>
            </a:extLst>
          </p:cNvPr>
          <p:cNvSpPr>
            <a:spLocks noGrp="1"/>
          </p:cNvSpPr>
          <p:nvPr>
            <p:ph type="sldNum" sz="quarter" idx="12"/>
          </p:nvPr>
        </p:nvSpPr>
        <p:spPr/>
        <p:txBody>
          <a:bodyPr/>
          <a:lstStyle/>
          <a:p>
            <a:fld id="{3AC103B5-D656-5E44-83E4-B76C655C1560}" type="slidenum">
              <a:rPr lang="en-US" smtClean="0"/>
              <a:t>‹#›</a:t>
            </a:fld>
            <a:endParaRPr lang="en-US"/>
          </a:p>
        </p:txBody>
      </p:sp>
    </p:spTree>
    <p:extLst>
      <p:ext uri="{BB962C8B-B14F-4D97-AF65-F5344CB8AC3E}">
        <p14:creationId xmlns:p14="http://schemas.microsoft.com/office/powerpoint/2010/main" val="171340074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DA61780D-DC41-D7F4-7215-F43679DD9D05}"/>
              </a:ext>
            </a:extLst>
          </p:cNvPr>
          <p:cNvSpPr>
            <a:spLocks noGrp="1"/>
          </p:cNvSpPr>
          <p:nvPr>
            <p:ph type="dt" sz="half" idx="10"/>
          </p:nvPr>
        </p:nvSpPr>
        <p:spPr/>
        <p:txBody>
          <a:bodyPr/>
          <a:lstStyle/>
          <a:p>
            <a:fld id="{0A8C4CAC-E9B4-4C4B-BBD0-CEDE9E47040F}" type="datetimeFigureOut">
              <a:rPr lang="en-US" smtClean="0"/>
              <a:t>8/2/23</a:t>
            </a:fld>
            <a:endParaRPr lang="en-US"/>
          </a:p>
        </p:txBody>
      </p:sp>
      <p:sp>
        <p:nvSpPr>
          <p:cNvPr id="3" name="Footer Placeholder 2">
            <a:extLst>
              <a:ext uri="{FF2B5EF4-FFF2-40B4-BE49-F238E27FC236}">
                <a16:creationId xmlns:a16="http://schemas.microsoft.com/office/drawing/2014/main" id="{6F3D6046-A875-1C31-9A85-7E627E0B5EB6}"/>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02D6A42A-B04F-892C-85BF-461AED9D63A5}"/>
              </a:ext>
            </a:extLst>
          </p:cNvPr>
          <p:cNvSpPr>
            <a:spLocks noGrp="1"/>
          </p:cNvSpPr>
          <p:nvPr>
            <p:ph type="sldNum" sz="quarter" idx="12"/>
          </p:nvPr>
        </p:nvSpPr>
        <p:spPr/>
        <p:txBody>
          <a:bodyPr/>
          <a:lstStyle/>
          <a:p>
            <a:fld id="{3AC103B5-D656-5E44-83E4-B76C655C1560}" type="slidenum">
              <a:rPr lang="en-US" smtClean="0"/>
              <a:t>‹#›</a:t>
            </a:fld>
            <a:endParaRPr lang="en-US"/>
          </a:p>
        </p:txBody>
      </p:sp>
    </p:spTree>
    <p:extLst>
      <p:ext uri="{BB962C8B-B14F-4D97-AF65-F5344CB8AC3E}">
        <p14:creationId xmlns:p14="http://schemas.microsoft.com/office/powerpoint/2010/main" val="250019851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1E15C2-2BDF-EDAB-6FCF-FC2209FBC12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BDCF5050-1871-56CD-80A9-7CD26FF053F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83759518-257B-1FC9-B91A-4A9C0287995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72343C64-1604-7A0B-731C-B19D3725A401}"/>
              </a:ext>
            </a:extLst>
          </p:cNvPr>
          <p:cNvSpPr>
            <a:spLocks noGrp="1"/>
          </p:cNvSpPr>
          <p:nvPr>
            <p:ph type="dt" sz="half" idx="10"/>
          </p:nvPr>
        </p:nvSpPr>
        <p:spPr/>
        <p:txBody>
          <a:bodyPr/>
          <a:lstStyle/>
          <a:p>
            <a:fld id="{0A8C4CAC-E9B4-4C4B-BBD0-CEDE9E47040F}" type="datetimeFigureOut">
              <a:rPr lang="en-US" smtClean="0"/>
              <a:t>8/2/23</a:t>
            </a:fld>
            <a:endParaRPr lang="en-US"/>
          </a:p>
        </p:txBody>
      </p:sp>
      <p:sp>
        <p:nvSpPr>
          <p:cNvPr id="6" name="Footer Placeholder 5">
            <a:extLst>
              <a:ext uri="{FF2B5EF4-FFF2-40B4-BE49-F238E27FC236}">
                <a16:creationId xmlns:a16="http://schemas.microsoft.com/office/drawing/2014/main" id="{64FB74A5-3FB0-2551-DA85-AEB7D8C2262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70BF36C-0868-1FEE-A457-466D621AD02F}"/>
              </a:ext>
            </a:extLst>
          </p:cNvPr>
          <p:cNvSpPr>
            <a:spLocks noGrp="1"/>
          </p:cNvSpPr>
          <p:nvPr>
            <p:ph type="sldNum" sz="quarter" idx="12"/>
          </p:nvPr>
        </p:nvSpPr>
        <p:spPr/>
        <p:txBody>
          <a:bodyPr/>
          <a:lstStyle/>
          <a:p>
            <a:fld id="{3AC103B5-D656-5E44-83E4-B76C655C1560}" type="slidenum">
              <a:rPr lang="en-US" smtClean="0"/>
              <a:t>‹#›</a:t>
            </a:fld>
            <a:endParaRPr lang="en-US"/>
          </a:p>
        </p:txBody>
      </p:sp>
    </p:spTree>
    <p:extLst>
      <p:ext uri="{BB962C8B-B14F-4D97-AF65-F5344CB8AC3E}">
        <p14:creationId xmlns:p14="http://schemas.microsoft.com/office/powerpoint/2010/main" val="406172650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8D50D2-F09B-50CA-841F-BF2E2F327A2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ED547640-9C5A-338D-DCD7-EEBE95C6653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84115111-108A-9DDB-A59F-3EDC3BFA86F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A5EA445-FCAC-C33C-9441-8EB00804039D}"/>
              </a:ext>
            </a:extLst>
          </p:cNvPr>
          <p:cNvSpPr>
            <a:spLocks noGrp="1"/>
          </p:cNvSpPr>
          <p:nvPr>
            <p:ph type="dt" sz="half" idx="10"/>
          </p:nvPr>
        </p:nvSpPr>
        <p:spPr/>
        <p:txBody>
          <a:bodyPr/>
          <a:lstStyle/>
          <a:p>
            <a:fld id="{0A8C4CAC-E9B4-4C4B-BBD0-CEDE9E47040F}" type="datetimeFigureOut">
              <a:rPr lang="en-US" smtClean="0"/>
              <a:t>8/2/23</a:t>
            </a:fld>
            <a:endParaRPr lang="en-US"/>
          </a:p>
        </p:txBody>
      </p:sp>
      <p:sp>
        <p:nvSpPr>
          <p:cNvPr id="6" name="Footer Placeholder 5">
            <a:extLst>
              <a:ext uri="{FF2B5EF4-FFF2-40B4-BE49-F238E27FC236}">
                <a16:creationId xmlns:a16="http://schemas.microsoft.com/office/drawing/2014/main" id="{ECC95FA9-DEBE-945E-CCF5-C30D3CFC868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42E407A-00EB-F2DF-478B-0D323C1F9A65}"/>
              </a:ext>
            </a:extLst>
          </p:cNvPr>
          <p:cNvSpPr>
            <a:spLocks noGrp="1"/>
          </p:cNvSpPr>
          <p:nvPr>
            <p:ph type="sldNum" sz="quarter" idx="12"/>
          </p:nvPr>
        </p:nvSpPr>
        <p:spPr/>
        <p:txBody>
          <a:bodyPr/>
          <a:lstStyle/>
          <a:p>
            <a:fld id="{3AC103B5-D656-5E44-83E4-B76C655C1560}" type="slidenum">
              <a:rPr lang="en-US" smtClean="0"/>
              <a:t>‹#›</a:t>
            </a:fld>
            <a:endParaRPr lang="en-US"/>
          </a:p>
        </p:txBody>
      </p:sp>
    </p:spTree>
    <p:extLst>
      <p:ext uri="{BB962C8B-B14F-4D97-AF65-F5344CB8AC3E}">
        <p14:creationId xmlns:p14="http://schemas.microsoft.com/office/powerpoint/2010/main" val="82720018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495AE12-ED1B-FF5E-0124-67E37158EAD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AD02ED2C-9CDE-88C8-752F-4A0D085F1EB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EAEA4F7-5A08-0BF8-B5D4-F6B7996323D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A8C4CAC-E9B4-4C4B-BBD0-CEDE9E47040F}" type="datetimeFigureOut">
              <a:rPr lang="en-US" smtClean="0"/>
              <a:t>8/2/23</a:t>
            </a:fld>
            <a:endParaRPr lang="en-US"/>
          </a:p>
        </p:txBody>
      </p:sp>
      <p:sp>
        <p:nvSpPr>
          <p:cNvPr id="5" name="Footer Placeholder 4">
            <a:extLst>
              <a:ext uri="{FF2B5EF4-FFF2-40B4-BE49-F238E27FC236}">
                <a16:creationId xmlns:a16="http://schemas.microsoft.com/office/drawing/2014/main" id="{05345331-F13B-5893-3942-10B4744E07C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90B9672A-EA84-A89A-4BDA-1404C2C8F55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AC103B5-D656-5E44-83E4-B76C655C1560}" type="slidenum">
              <a:rPr lang="en-US" smtClean="0"/>
              <a:t>‹#›</a:t>
            </a:fld>
            <a:endParaRPr lang="en-US"/>
          </a:p>
        </p:txBody>
      </p:sp>
    </p:spTree>
    <p:extLst>
      <p:ext uri="{BB962C8B-B14F-4D97-AF65-F5344CB8AC3E}">
        <p14:creationId xmlns:p14="http://schemas.microsoft.com/office/powerpoint/2010/main" val="68714076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4.jpeg"/><Relationship Id="rId4" Type="http://schemas.openxmlformats.org/officeDocument/2006/relationships/hyperlink" Target="https://creativecommons.org/licenses/by/4.0/" TargetMode="External"/></Relationships>
</file>

<file path=ppt/slides/_rels/slide12.xml.rels><?xml version="1.0" encoding="UTF-8" standalone="yes"?>
<Relationships xmlns="http://schemas.openxmlformats.org/package/2006/relationships"><Relationship Id="rId3" Type="http://schemas.openxmlformats.org/officeDocument/2006/relationships/hyperlink" Target="https://creativecommons.org/licenses/by/4.0/" TargetMode="External"/><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hyperlink" Target="https://openstax.org/books/anatomy-and-physiology/pages/1-introduction"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hyperlink" Target="https://ecampusontario.pressbooks.pub/medicalterminology2/chapter/14-1-introduction-to-the-muscular-system/"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hyperlink" Target="https://creativecommons.org/licenses/by/4.0/" TargetMode="Externa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hyperlink" Target="https://creativecommons.org/licenses/by/4.0/" TargetMode="Externa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030FE2-D6F1-16BB-0A14-871272981905}"/>
              </a:ext>
            </a:extLst>
          </p:cNvPr>
          <p:cNvSpPr>
            <a:spLocks noGrp="1"/>
          </p:cNvSpPr>
          <p:nvPr>
            <p:ph type="ctrTitle"/>
          </p:nvPr>
        </p:nvSpPr>
        <p:spPr/>
        <p:txBody>
          <a:bodyPr/>
          <a:lstStyle/>
          <a:p>
            <a:r>
              <a:rPr lang="en-US" dirty="0"/>
              <a:t>Muscular System</a:t>
            </a:r>
          </a:p>
        </p:txBody>
      </p:sp>
      <p:sp>
        <p:nvSpPr>
          <p:cNvPr id="3" name="Subtitle 2">
            <a:extLst>
              <a:ext uri="{FF2B5EF4-FFF2-40B4-BE49-F238E27FC236}">
                <a16:creationId xmlns:a16="http://schemas.microsoft.com/office/drawing/2014/main" id="{87C38D42-732E-B54D-8263-1E44F4491A82}"/>
              </a:ext>
            </a:extLst>
          </p:cNvPr>
          <p:cNvSpPr>
            <a:spLocks noGrp="1"/>
          </p:cNvSpPr>
          <p:nvPr>
            <p:ph type="subTitle" idx="1"/>
          </p:nvPr>
        </p:nvSpPr>
        <p:spPr/>
        <p:txBody>
          <a:bodyPr/>
          <a:lstStyle/>
          <a:p>
            <a:r>
              <a:rPr lang="en-US" dirty="0"/>
              <a:t>Instructor</a:t>
            </a:r>
          </a:p>
        </p:txBody>
      </p:sp>
    </p:spTree>
    <p:extLst>
      <p:ext uri="{BB962C8B-B14F-4D97-AF65-F5344CB8AC3E}">
        <p14:creationId xmlns:p14="http://schemas.microsoft.com/office/powerpoint/2010/main" val="209781935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9A4943-4E6C-1760-AF4C-6B900E89C57A}"/>
              </a:ext>
            </a:extLst>
          </p:cNvPr>
          <p:cNvSpPr>
            <a:spLocks noGrp="1"/>
          </p:cNvSpPr>
          <p:nvPr>
            <p:ph type="title"/>
          </p:nvPr>
        </p:nvSpPr>
        <p:spPr/>
        <p:txBody>
          <a:bodyPr/>
          <a:lstStyle/>
          <a:p>
            <a:r>
              <a:rPr lang="en-US" dirty="0"/>
              <a:t>Muscular Diseases and Disorders</a:t>
            </a:r>
          </a:p>
        </p:txBody>
      </p:sp>
      <p:sp>
        <p:nvSpPr>
          <p:cNvPr id="3" name="Content Placeholder 2">
            <a:extLst>
              <a:ext uri="{FF2B5EF4-FFF2-40B4-BE49-F238E27FC236}">
                <a16:creationId xmlns:a16="http://schemas.microsoft.com/office/drawing/2014/main" id="{8F0E95EB-45CC-C7A4-863F-7C15D8E28A66}"/>
              </a:ext>
            </a:extLst>
          </p:cNvPr>
          <p:cNvSpPr>
            <a:spLocks noGrp="1"/>
          </p:cNvSpPr>
          <p:nvPr>
            <p:ph idx="1"/>
          </p:nvPr>
        </p:nvSpPr>
        <p:spPr/>
        <p:txBody>
          <a:bodyPr>
            <a:normAutofit/>
          </a:bodyPr>
          <a:lstStyle/>
          <a:p>
            <a:r>
              <a:rPr lang="en-US" dirty="0"/>
              <a:t>Duchenne Muscular Dystrophy</a:t>
            </a:r>
          </a:p>
          <a:p>
            <a:r>
              <a:rPr lang="en-US" dirty="0"/>
              <a:t>Cerebral Palsy</a:t>
            </a:r>
          </a:p>
          <a:p>
            <a:r>
              <a:rPr lang="en-US" dirty="0"/>
              <a:t>Paralysis</a:t>
            </a:r>
          </a:p>
          <a:p>
            <a:r>
              <a:rPr lang="en-US" dirty="0"/>
              <a:t>Sprain and Strain</a:t>
            </a:r>
          </a:p>
          <a:p>
            <a:pPr marL="0" indent="0">
              <a:buNone/>
            </a:pPr>
            <a:endParaRPr lang="en-US" dirty="0"/>
          </a:p>
        </p:txBody>
      </p:sp>
    </p:spTree>
    <p:extLst>
      <p:ext uri="{BB962C8B-B14F-4D97-AF65-F5344CB8AC3E}">
        <p14:creationId xmlns:p14="http://schemas.microsoft.com/office/powerpoint/2010/main" val="405465149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C77E75-3B40-0764-893D-7413B7042816}"/>
              </a:ext>
            </a:extLst>
          </p:cNvPr>
          <p:cNvSpPr>
            <a:spLocks noGrp="1"/>
          </p:cNvSpPr>
          <p:nvPr>
            <p:ph type="title"/>
          </p:nvPr>
        </p:nvSpPr>
        <p:spPr/>
        <p:txBody>
          <a:bodyPr/>
          <a:lstStyle/>
          <a:p>
            <a:r>
              <a:rPr lang="en-US" dirty="0"/>
              <a:t>Disorders of the Curvature of the Spine</a:t>
            </a:r>
          </a:p>
        </p:txBody>
      </p:sp>
      <p:sp>
        <p:nvSpPr>
          <p:cNvPr id="6" name="Content Placeholder 1">
            <a:extLst>
              <a:ext uri="{FF2B5EF4-FFF2-40B4-BE49-F238E27FC236}">
                <a16:creationId xmlns:a16="http://schemas.microsoft.com/office/drawing/2014/main" id="{0D0A2F6F-7FB0-1085-681C-2EA01D5EDA32}"/>
              </a:ext>
            </a:extLst>
          </p:cNvPr>
          <p:cNvSpPr>
            <a:spLocks noGrp="1"/>
          </p:cNvSpPr>
          <p:nvPr>
            <p:ph idx="1"/>
          </p:nvPr>
        </p:nvSpPr>
        <p:spPr>
          <a:xfrm>
            <a:off x="838200" y="1825625"/>
            <a:ext cx="5257800" cy="4351338"/>
          </a:xfrm>
        </p:spPr>
        <p:txBody>
          <a:bodyPr>
            <a:normAutofit/>
          </a:bodyPr>
          <a:lstStyle/>
          <a:p>
            <a:pPr marL="0" indent="0">
              <a:buNone/>
            </a:pPr>
            <a:r>
              <a:rPr lang="en-PH" sz="2000" dirty="0"/>
              <a:t>Figure 7</a:t>
            </a:r>
          </a:p>
          <a:p>
            <a:pPr marL="0" indent="0">
              <a:buNone/>
            </a:pPr>
            <a:r>
              <a:rPr lang="en-PH" sz="2000" dirty="0"/>
              <a:t>Abnormal Curvatures of the Vertebral Column.</a:t>
            </a:r>
            <a:endParaRPr lang="en-US" sz="2000" dirty="0"/>
          </a:p>
        </p:txBody>
      </p:sp>
      <p:pic>
        <p:nvPicPr>
          <p:cNvPr id="12290" name="Picture 2" descr="This image shows the changes to the abnormal curves of the vertebral columns in different diseases. The left panel shows the change in the curve of the vertebral column in scoliosis, the middle panel shows the change in the curve of the vertebral column in kyphosis, and the right panel shows the change in the curve of the vertebral column in lordosis.">
            <a:extLst>
              <a:ext uri="{FF2B5EF4-FFF2-40B4-BE49-F238E27FC236}">
                <a16:creationId xmlns:a16="http://schemas.microsoft.com/office/drawing/2014/main" id="{34147308-B08E-8311-619D-2E866D2746A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89072" y="3429001"/>
            <a:ext cx="4796834" cy="1861272"/>
          </a:xfrm>
          <a:prstGeom prst="rect">
            <a:avLst/>
          </a:prstGeom>
          <a:noFill/>
          <a:extLst>
            <a:ext uri="{909E8E84-426E-40DD-AFC4-6F175D3DCCD1}">
              <a14:hiddenFill xmlns:a14="http://schemas.microsoft.com/office/drawing/2010/main">
                <a:solidFill>
                  <a:srgbClr val="FFFFFF"/>
                </a:solidFill>
              </a14:hiddenFill>
            </a:ext>
          </a:extLst>
        </p:spPr>
      </p:pic>
      <p:sp>
        <p:nvSpPr>
          <p:cNvPr id="7" name="Content Placeholder 2">
            <a:extLst>
              <a:ext uri="{FF2B5EF4-FFF2-40B4-BE49-F238E27FC236}">
                <a16:creationId xmlns:a16="http://schemas.microsoft.com/office/drawing/2014/main" id="{BC6D07FD-0B9C-BA30-14B7-BBE42C9F38A5}"/>
              </a:ext>
            </a:extLst>
          </p:cNvPr>
          <p:cNvSpPr txBox="1">
            <a:spLocks/>
          </p:cNvSpPr>
          <p:nvPr/>
        </p:nvSpPr>
        <p:spPr>
          <a:xfrm>
            <a:off x="838199" y="6460549"/>
            <a:ext cx="4965305" cy="40884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PH" sz="1600" i="1"/>
              <a:t>Note.</a:t>
            </a:r>
            <a:r>
              <a:rPr lang="en-PH" sz="1600"/>
              <a:t> From Betts, et al., 2013. Licensed under </a:t>
            </a:r>
            <a:r>
              <a:rPr lang="en-PH" sz="1600">
                <a:hlinkClick r:id="rId4">
                  <a:extLst>
                    <a:ext uri="{A12FA001-AC4F-418D-AE19-62706E023703}">
                      <ahyp:hlinkClr xmlns:ahyp="http://schemas.microsoft.com/office/drawing/2018/hyperlinkcolor" val="tx"/>
                    </a:ext>
                  </a:extLst>
                </a:hlinkClick>
              </a:rPr>
              <a:t>CC BY 4.0</a:t>
            </a:r>
            <a:r>
              <a:rPr lang="en-PH" sz="1600"/>
              <a:t>. </a:t>
            </a:r>
            <a:endParaRPr lang="en-US" sz="1600" dirty="0"/>
          </a:p>
        </p:txBody>
      </p:sp>
      <p:sp>
        <p:nvSpPr>
          <p:cNvPr id="3" name="Content Placeholder 2">
            <a:extLst>
              <a:ext uri="{FF2B5EF4-FFF2-40B4-BE49-F238E27FC236}">
                <a16:creationId xmlns:a16="http://schemas.microsoft.com/office/drawing/2014/main" id="{E7C9B1F2-F74F-B5FE-821B-1480145E5126}"/>
              </a:ext>
            </a:extLst>
          </p:cNvPr>
          <p:cNvSpPr txBox="1">
            <a:spLocks/>
          </p:cNvSpPr>
          <p:nvPr/>
        </p:nvSpPr>
        <p:spPr>
          <a:xfrm>
            <a:off x="6705604" y="1825625"/>
            <a:ext cx="4648200" cy="102515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PH" sz="2000" dirty="0"/>
              <a:t>Figure 8</a:t>
            </a:r>
          </a:p>
          <a:p>
            <a:pPr marL="0" indent="0">
              <a:buNone/>
            </a:pPr>
            <a:r>
              <a:rPr lang="en-PH" sz="2000" dirty="0"/>
              <a:t>Osteoporosis.</a:t>
            </a:r>
            <a:endParaRPr lang="en-US" sz="2000" dirty="0"/>
          </a:p>
        </p:txBody>
      </p:sp>
      <p:pic>
        <p:nvPicPr>
          <p:cNvPr id="12292" name="Picture 4" descr="This figure shows the changes to the spine in osteoporosis. The left panel shows the structure of normal vertebrae and the right panel shows the curved vertebrae in osteoporosis. ">
            <a:extLst>
              <a:ext uri="{FF2B5EF4-FFF2-40B4-BE49-F238E27FC236}">
                <a16:creationId xmlns:a16="http://schemas.microsoft.com/office/drawing/2014/main" id="{A18C0BD3-BE89-1AB7-0498-F42525805BF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904861" y="2941854"/>
            <a:ext cx="4249685" cy="3427615"/>
          </a:xfrm>
          <a:prstGeom prst="rect">
            <a:avLst/>
          </a:prstGeom>
          <a:noFill/>
          <a:extLst>
            <a:ext uri="{909E8E84-426E-40DD-AFC4-6F175D3DCCD1}">
              <a14:hiddenFill xmlns:a14="http://schemas.microsoft.com/office/drawing/2010/main">
                <a:solidFill>
                  <a:srgbClr val="FFFFFF"/>
                </a:solidFill>
              </a14:hiddenFill>
            </a:ext>
          </a:extLst>
        </p:spPr>
      </p:pic>
      <p:sp>
        <p:nvSpPr>
          <p:cNvPr id="4" name="Content Placeholder 2">
            <a:extLst>
              <a:ext uri="{FF2B5EF4-FFF2-40B4-BE49-F238E27FC236}">
                <a16:creationId xmlns:a16="http://schemas.microsoft.com/office/drawing/2014/main" id="{D1C8CC97-661F-7BF4-11E5-1B95769CE605}"/>
              </a:ext>
            </a:extLst>
          </p:cNvPr>
          <p:cNvSpPr txBox="1">
            <a:spLocks/>
          </p:cNvSpPr>
          <p:nvPr/>
        </p:nvSpPr>
        <p:spPr>
          <a:xfrm>
            <a:off x="6705602" y="6460548"/>
            <a:ext cx="4912361" cy="39745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PH" sz="1600" i="1" dirty="0"/>
              <a:t>Note.</a:t>
            </a:r>
            <a:r>
              <a:rPr lang="en-PH" sz="1600" dirty="0"/>
              <a:t> From Betts, et al., 2013. Licensed under </a:t>
            </a:r>
            <a:r>
              <a:rPr lang="en-PH" sz="1600" dirty="0">
                <a:hlinkClick r:id="rId4">
                  <a:extLst>
                    <a:ext uri="{A12FA001-AC4F-418D-AE19-62706E023703}">
                      <ahyp:hlinkClr xmlns:ahyp="http://schemas.microsoft.com/office/drawing/2018/hyperlinkcolor" val="tx"/>
                    </a:ext>
                  </a:extLst>
                </a:hlinkClick>
              </a:rPr>
              <a:t>CC BY 4.0</a:t>
            </a:r>
            <a:r>
              <a:rPr lang="en-PH" sz="1600" dirty="0"/>
              <a:t>. </a:t>
            </a:r>
            <a:endParaRPr lang="en-US" sz="1600" dirty="0"/>
          </a:p>
        </p:txBody>
      </p:sp>
    </p:spTree>
    <p:extLst>
      <p:ext uri="{BB962C8B-B14F-4D97-AF65-F5344CB8AC3E}">
        <p14:creationId xmlns:p14="http://schemas.microsoft.com/office/powerpoint/2010/main" val="342946841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C77E75-3B40-0764-893D-7413B7042816}"/>
              </a:ext>
            </a:extLst>
          </p:cNvPr>
          <p:cNvSpPr>
            <a:spLocks noGrp="1"/>
          </p:cNvSpPr>
          <p:nvPr>
            <p:ph type="title"/>
          </p:nvPr>
        </p:nvSpPr>
        <p:spPr/>
        <p:txBody>
          <a:bodyPr/>
          <a:lstStyle/>
          <a:p>
            <a:r>
              <a:rPr lang="en-US" dirty="0"/>
              <a:t>Fractures</a:t>
            </a:r>
          </a:p>
        </p:txBody>
      </p:sp>
      <p:sp>
        <p:nvSpPr>
          <p:cNvPr id="6" name="Content Placeholder 1">
            <a:extLst>
              <a:ext uri="{FF2B5EF4-FFF2-40B4-BE49-F238E27FC236}">
                <a16:creationId xmlns:a16="http://schemas.microsoft.com/office/drawing/2014/main" id="{0D0A2F6F-7FB0-1085-681C-2EA01D5EDA32}"/>
              </a:ext>
            </a:extLst>
          </p:cNvPr>
          <p:cNvSpPr>
            <a:spLocks noGrp="1"/>
          </p:cNvSpPr>
          <p:nvPr>
            <p:ph idx="1"/>
          </p:nvPr>
        </p:nvSpPr>
        <p:spPr>
          <a:xfrm>
            <a:off x="838200" y="1825625"/>
            <a:ext cx="5257800" cy="4351338"/>
          </a:xfrm>
        </p:spPr>
        <p:txBody>
          <a:bodyPr>
            <a:normAutofit/>
          </a:bodyPr>
          <a:lstStyle/>
          <a:p>
            <a:pPr marL="0" indent="0">
              <a:buNone/>
            </a:pPr>
            <a:r>
              <a:rPr lang="en-PH" sz="2000" dirty="0"/>
              <a:t>Figure 9</a:t>
            </a:r>
          </a:p>
          <a:p>
            <a:pPr marL="0" indent="0">
              <a:buNone/>
            </a:pPr>
            <a:r>
              <a:rPr lang="en-PH" sz="2000" dirty="0"/>
              <a:t>Abnormal Curvatures of the Vertebral Column.</a:t>
            </a:r>
            <a:endParaRPr lang="en-US" sz="2000" dirty="0"/>
          </a:p>
        </p:txBody>
      </p:sp>
      <p:sp>
        <p:nvSpPr>
          <p:cNvPr id="7" name="Content Placeholder 2">
            <a:extLst>
              <a:ext uri="{FF2B5EF4-FFF2-40B4-BE49-F238E27FC236}">
                <a16:creationId xmlns:a16="http://schemas.microsoft.com/office/drawing/2014/main" id="{BC6D07FD-0B9C-BA30-14B7-BBE42C9F38A5}"/>
              </a:ext>
            </a:extLst>
          </p:cNvPr>
          <p:cNvSpPr txBox="1">
            <a:spLocks/>
          </p:cNvSpPr>
          <p:nvPr/>
        </p:nvSpPr>
        <p:spPr>
          <a:xfrm>
            <a:off x="838199" y="6460549"/>
            <a:ext cx="4965305" cy="40884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PH" sz="1600" i="1"/>
              <a:t>Note.</a:t>
            </a:r>
            <a:r>
              <a:rPr lang="en-PH" sz="1600"/>
              <a:t> From Betts, et al., 2013. Licensed under </a:t>
            </a:r>
            <a:r>
              <a:rPr lang="en-PH" sz="1600">
                <a:hlinkClick r:id="rId3">
                  <a:extLst>
                    <a:ext uri="{A12FA001-AC4F-418D-AE19-62706E023703}">
                      <ahyp:hlinkClr xmlns:ahyp="http://schemas.microsoft.com/office/drawing/2018/hyperlinkcolor" val="tx"/>
                    </a:ext>
                  </a:extLst>
                </a:hlinkClick>
              </a:rPr>
              <a:t>CC BY 4.0</a:t>
            </a:r>
            <a:r>
              <a:rPr lang="en-PH" sz="1600"/>
              <a:t>. </a:t>
            </a:r>
            <a:endParaRPr lang="en-US" sz="1600" dirty="0"/>
          </a:p>
        </p:txBody>
      </p:sp>
      <p:pic>
        <p:nvPicPr>
          <p:cNvPr id="14338" name="Picture 2" descr="Types of fractures in the leg. Image description available.">
            <a:extLst>
              <a:ext uri="{FF2B5EF4-FFF2-40B4-BE49-F238E27FC236}">
                <a16:creationId xmlns:a16="http://schemas.microsoft.com/office/drawing/2014/main" id="{D9F61286-1629-5AD7-D8DC-143710DA714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929698" y="642523"/>
            <a:ext cx="3178579" cy="602257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4642568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16B884-FA1F-35D8-31E9-5F9D39C91763}"/>
              </a:ext>
            </a:extLst>
          </p:cNvPr>
          <p:cNvSpPr>
            <a:spLocks noGrp="1"/>
          </p:cNvSpPr>
          <p:nvPr>
            <p:ph type="title"/>
          </p:nvPr>
        </p:nvSpPr>
        <p:spPr/>
        <p:txBody>
          <a:bodyPr/>
          <a:lstStyle/>
          <a:p>
            <a:r>
              <a:rPr lang="en-US" dirty="0"/>
              <a:t>Medical Specialties and Procedures</a:t>
            </a:r>
          </a:p>
        </p:txBody>
      </p:sp>
      <p:sp>
        <p:nvSpPr>
          <p:cNvPr id="3" name="Content Placeholder 2">
            <a:extLst>
              <a:ext uri="{FF2B5EF4-FFF2-40B4-BE49-F238E27FC236}">
                <a16:creationId xmlns:a16="http://schemas.microsoft.com/office/drawing/2014/main" id="{B9B26E4D-5D89-6C05-7805-7BADDA0DCB6B}"/>
              </a:ext>
            </a:extLst>
          </p:cNvPr>
          <p:cNvSpPr>
            <a:spLocks noGrp="1"/>
          </p:cNvSpPr>
          <p:nvPr>
            <p:ph idx="1"/>
          </p:nvPr>
        </p:nvSpPr>
        <p:spPr/>
        <p:txBody>
          <a:bodyPr/>
          <a:lstStyle/>
          <a:p>
            <a:r>
              <a:rPr lang="en-US" dirty="0"/>
              <a:t>Electromyography (EMG)</a:t>
            </a:r>
          </a:p>
          <a:p>
            <a:r>
              <a:rPr lang="en-US" dirty="0"/>
              <a:t>Magnetic Resonance Imaging (MRI)</a:t>
            </a:r>
          </a:p>
          <a:p>
            <a:r>
              <a:rPr lang="en-US" dirty="0"/>
              <a:t>Range of Motion Testing</a:t>
            </a:r>
          </a:p>
          <a:p>
            <a:endParaRPr lang="en-US" dirty="0"/>
          </a:p>
          <a:p>
            <a:r>
              <a:rPr lang="en-US" dirty="0"/>
              <a:t>Orthopedic Surgeon</a:t>
            </a:r>
          </a:p>
          <a:p>
            <a:r>
              <a:rPr lang="en-US" dirty="0"/>
              <a:t>Neurologist</a:t>
            </a:r>
          </a:p>
          <a:p>
            <a:r>
              <a:rPr lang="en-US" dirty="0"/>
              <a:t>Kinesiologist</a:t>
            </a:r>
          </a:p>
          <a:p>
            <a:endParaRPr lang="en-US" dirty="0"/>
          </a:p>
        </p:txBody>
      </p:sp>
    </p:spTree>
    <p:extLst>
      <p:ext uri="{BB962C8B-B14F-4D97-AF65-F5344CB8AC3E}">
        <p14:creationId xmlns:p14="http://schemas.microsoft.com/office/powerpoint/2010/main" val="402883670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B7F818-A0BA-FFF5-E1A2-6F2DB86B7C4A}"/>
              </a:ext>
            </a:extLst>
          </p:cNvPr>
          <p:cNvSpPr>
            <a:spLocks noGrp="1"/>
          </p:cNvSpPr>
          <p:nvPr>
            <p:ph type="title"/>
          </p:nvPr>
        </p:nvSpPr>
        <p:spPr/>
        <p:txBody>
          <a:bodyPr/>
          <a:lstStyle/>
          <a:p>
            <a:r>
              <a:rPr lang="en-US" dirty="0"/>
              <a:t>Concept Check</a:t>
            </a:r>
          </a:p>
        </p:txBody>
      </p:sp>
      <p:sp>
        <p:nvSpPr>
          <p:cNvPr id="3" name="Content Placeholder 2">
            <a:extLst>
              <a:ext uri="{FF2B5EF4-FFF2-40B4-BE49-F238E27FC236}">
                <a16:creationId xmlns:a16="http://schemas.microsoft.com/office/drawing/2014/main" id="{482E1295-2EA6-986A-1498-39704BC1819E}"/>
              </a:ext>
            </a:extLst>
          </p:cNvPr>
          <p:cNvSpPr>
            <a:spLocks noGrp="1"/>
          </p:cNvSpPr>
          <p:nvPr>
            <p:ph idx="1"/>
          </p:nvPr>
        </p:nvSpPr>
        <p:spPr/>
        <p:txBody>
          <a:bodyPr/>
          <a:lstStyle/>
          <a:p>
            <a:endParaRPr lang="en-US"/>
          </a:p>
        </p:txBody>
      </p:sp>
    </p:spTree>
    <p:extLst>
      <p:ext uri="{BB962C8B-B14F-4D97-AF65-F5344CB8AC3E}">
        <p14:creationId xmlns:p14="http://schemas.microsoft.com/office/powerpoint/2010/main" val="78421661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1F5BC9-EAFA-B0C7-8008-493408B51570}"/>
              </a:ext>
            </a:extLst>
          </p:cNvPr>
          <p:cNvSpPr>
            <a:spLocks noGrp="1"/>
          </p:cNvSpPr>
          <p:nvPr>
            <p:ph type="title"/>
          </p:nvPr>
        </p:nvSpPr>
        <p:spPr/>
        <p:txBody>
          <a:bodyPr/>
          <a:lstStyle/>
          <a:p>
            <a:r>
              <a:rPr lang="en-US" dirty="0"/>
              <a:t>Summary</a:t>
            </a:r>
          </a:p>
        </p:txBody>
      </p:sp>
      <p:sp>
        <p:nvSpPr>
          <p:cNvPr id="3" name="Content Placeholder 2">
            <a:extLst>
              <a:ext uri="{FF2B5EF4-FFF2-40B4-BE49-F238E27FC236}">
                <a16:creationId xmlns:a16="http://schemas.microsoft.com/office/drawing/2014/main" id="{90DDF3C1-A768-F365-824D-4498DD874110}"/>
              </a:ext>
            </a:extLst>
          </p:cNvPr>
          <p:cNvSpPr>
            <a:spLocks noGrp="1"/>
          </p:cNvSpPr>
          <p:nvPr>
            <p:ph idx="1"/>
          </p:nvPr>
        </p:nvSpPr>
        <p:spPr/>
        <p:txBody>
          <a:bodyPr/>
          <a:lstStyle/>
          <a:p>
            <a:endParaRPr lang="en-US"/>
          </a:p>
        </p:txBody>
      </p:sp>
    </p:spTree>
    <p:extLst>
      <p:ext uri="{BB962C8B-B14F-4D97-AF65-F5344CB8AC3E}">
        <p14:creationId xmlns:p14="http://schemas.microsoft.com/office/powerpoint/2010/main" val="425555452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15CAC1-E918-1426-767F-776F0DC7C409}"/>
              </a:ext>
            </a:extLst>
          </p:cNvPr>
          <p:cNvSpPr>
            <a:spLocks noGrp="1"/>
          </p:cNvSpPr>
          <p:nvPr>
            <p:ph type="title"/>
          </p:nvPr>
        </p:nvSpPr>
        <p:spPr/>
        <p:txBody>
          <a:bodyPr/>
          <a:lstStyle/>
          <a:p>
            <a:r>
              <a:rPr lang="en-US" dirty="0"/>
              <a:t>References</a:t>
            </a:r>
          </a:p>
        </p:txBody>
      </p:sp>
      <p:sp>
        <p:nvSpPr>
          <p:cNvPr id="3" name="Content Placeholder 2">
            <a:extLst>
              <a:ext uri="{FF2B5EF4-FFF2-40B4-BE49-F238E27FC236}">
                <a16:creationId xmlns:a16="http://schemas.microsoft.com/office/drawing/2014/main" id="{701D5B68-8A20-4E35-E06D-D39B1A9EC52A}"/>
              </a:ext>
            </a:extLst>
          </p:cNvPr>
          <p:cNvSpPr>
            <a:spLocks noGrp="1"/>
          </p:cNvSpPr>
          <p:nvPr>
            <p:ph idx="1"/>
          </p:nvPr>
        </p:nvSpPr>
        <p:spPr/>
        <p:txBody>
          <a:bodyPr/>
          <a:lstStyle/>
          <a:p>
            <a:pPr marL="0" indent="-457200">
              <a:buNone/>
            </a:pPr>
            <a:r>
              <a:rPr lang="en-US" dirty="0"/>
              <a:t>Carter, K., &amp; Rutherford, M. (2020). Building a medical terminology foundation 2e. </a:t>
            </a:r>
            <a:r>
              <a:rPr lang="en-US" dirty="0" err="1"/>
              <a:t>eCampus</a:t>
            </a:r>
            <a:r>
              <a:rPr lang="en-US" dirty="0"/>
              <a:t> Ontario. </a:t>
            </a:r>
          </a:p>
          <a:p>
            <a:pPr marL="0" indent="-457200">
              <a:buNone/>
            </a:pPr>
            <a:endParaRPr lang="en-US" dirty="0"/>
          </a:p>
          <a:p>
            <a:pPr marL="0" indent="-457200">
              <a:buNone/>
            </a:pPr>
            <a:r>
              <a:rPr lang="en-US" dirty="0"/>
              <a:t>OpenStax College. (2013). Anatomy and physiology. OpenStax. </a:t>
            </a:r>
            <a:r>
              <a:rPr lang="en-US" dirty="0">
                <a:hlinkClick r:id="rId2"/>
              </a:rPr>
              <a:t>https://openstax.org/books/anatomy-and-physiology/pages/1-introduction</a:t>
            </a:r>
            <a:endParaRPr lang="en-US" dirty="0"/>
          </a:p>
          <a:p>
            <a:pPr marL="0" indent="-457200">
              <a:buNone/>
            </a:pPr>
            <a:endParaRPr lang="en-US" dirty="0"/>
          </a:p>
          <a:p>
            <a:endParaRPr lang="en-US" dirty="0"/>
          </a:p>
        </p:txBody>
      </p:sp>
    </p:spTree>
    <p:extLst>
      <p:ext uri="{BB962C8B-B14F-4D97-AF65-F5344CB8AC3E}">
        <p14:creationId xmlns:p14="http://schemas.microsoft.com/office/powerpoint/2010/main" val="225556057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12EF23-A9FE-6DC0-3BB4-E12EFE2A2A2A}"/>
              </a:ext>
            </a:extLst>
          </p:cNvPr>
          <p:cNvSpPr>
            <a:spLocks noGrp="1"/>
          </p:cNvSpPr>
          <p:nvPr>
            <p:ph type="title"/>
          </p:nvPr>
        </p:nvSpPr>
        <p:spPr/>
        <p:txBody>
          <a:bodyPr/>
          <a:lstStyle/>
          <a:p>
            <a:r>
              <a:rPr lang="en-US" dirty="0"/>
              <a:t>Learning Objectives</a:t>
            </a:r>
          </a:p>
        </p:txBody>
      </p:sp>
      <p:sp>
        <p:nvSpPr>
          <p:cNvPr id="3" name="Content Placeholder 2">
            <a:extLst>
              <a:ext uri="{FF2B5EF4-FFF2-40B4-BE49-F238E27FC236}">
                <a16:creationId xmlns:a16="http://schemas.microsoft.com/office/drawing/2014/main" id="{18C11226-8A51-C85F-7D1E-CC68554D0BF8}"/>
              </a:ext>
            </a:extLst>
          </p:cNvPr>
          <p:cNvSpPr>
            <a:spLocks noGrp="1"/>
          </p:cNvSpPr>
          <p:nvPr>
            <p:ph idx="1"/>
          </p:nvPr>
        </p:nvSpPr>
        <p:spPr/>
        <p:txBody>
          <a:bodyPr/>
          <a:lstStyle/>
          <a:p>
            <a:endParaRPr lang="en-US"/>
          </a:p>
        </p:txBody>
      </p:sp>
    </p:spTree>
    <p:extLst>
      <p:ext uri="{BB962C8B-B14F-4D97-AF65-F5344CB8AC3E}">
        <p14:creationId xmlns:p14="http://schemas.microsoft.com/office/powerpoint/2010/main" val="115293950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D9391F-5DAD-5F07-E8D1-2CE930209567}"/>
              </a:ext>
            </a:extLst>
          </p:cNvPr>
          <p:cNvSpPr>
            <a:spLocks noGrp="1"/>
          </p:cNvSpPr>
          <p:nvPr>
            <p:ph type="title"/>
          </p:nvPr>
        </p:nvSpPr>
        <p:spPr/>
        <p:txBody>
          <a:bodyPr/>
          <a:lstStyle/>
          <a:p>
            <a:r>
              <a:rPr lang="en-US" dirty="0"/>
              <a:t>Muscular System Medical Terms</a:t>
            </a:r>
          </a:p>
        </p:txBody>
      </p:sp>
      <p:sp>
        <p:nvSpPr>
          <p:cNvPr id="3" name="Content Placeholder 2">
            <a:extLst>
              <a:ext uri="{FF2B5EF4-FFF2-40B4-BE49-F238E27FC236}">
                <a16:creationId xmlns:a16="http://schemas.microsoft.com/office/drawing/2014/main" id="{D2C80527-DC2A-390F-1EFC-6B8110F988E3}"/>
              </a:ext>
            </a:extLst>
          </p:cNvPr>
          <p:cNvSpPr>
            <a:spLocks noGrp="1"/>
          </p:cNvSpPr>
          <p:nvPr>
            <p:ph idx="1"/>
          </p:nvPr>
        </p:nvSpPr>
        <p:spPr/>
        <p:txBody>
          <a:bodyPr/>
          <a:lstStyle/>
          <a:p>
            <a:r>
              <a:rPr lang="en-US" dirty="0">
                <a:hlinkClick r:id="rId2"/>
              </a:rPr>
              <a:t>Word Parts H5P Activity</a:t>
            </a:r>
            <a:endParaRPr lang="en-US" dirty="0"/>
          </a:p>
          <a:p>
            <a:r>
              <a:rPr lang="en-US" dirty="0">
                <a:hlinkClick r:id="rId2"/>
              </a:rPr>
              <a:t>Muscular System terms H5P Activity</a:t>
            </a:r>
            <a:endParaRPr lang="en-US" dirty="0"/>
          </a:p>
        </p:txBody>
      </p:sp>
    </p:spTree>
    <p:extLst>
      <p:ext uri="{BB962C8B-B14F-4D97-AF65-F5344CB8AC3E}">
        <p14:creationId xmlns:p14="http://schemas.microsoft.com/office/powerpoint/2010/main" val="402718095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4443BE-CEB8-3E25-AEDC-08828591443D}"/>
              </a:ext>
            </a:extLst>
          </p:cNvPr>
          <p:cNvSpPr>
            <a:spLocks noGrp="1"/>
          </p:cNvSpPr>
          <p:nvPr>
            <p:ph type="title"/>
          </p:nvPr>
        </p:nvSpPr>
        <p:spPr/>
        <p:txBody>
          <a:bodyPr/>
          <a:lstStyle/>
          <a:p>
            <a:r>
              <a:rPr lang="en-US" dirty="0"/>
              <a:t>Parts of the Muscular System</a:t>
            </a:r>
          </a:p>
        </p:txBody>
      </p:sp>
      <p:sp>
        <p:nvSpPr>
          <p:cNvPr id="3" name="Content Placeholder 2">
            <a:extLst>
              <a:ext uri="{FF2B5EF4-FFF2-40B4-BE49-F238E27FC236}">
                <a16:creationId xmlns:a16="http://schemas.microsoft.com/office/drawing/2014/main" id="{29FCC9C4-C64F-ADE3-B882-96674ACBEBC3}"/>
              </a:ext>
            </a:extLst>
          </p:cNvPr>
          <p:cNvSpPr>
            <a:spLocks noGrp="1"/>
          </p:cNvSpPr>
          <p:nvPr>
            <p:ph idx="1"/>
          </p:nvPr>
        </p:nvSpPr>
        <p:spPr>
          <a:xfrm>
            <a:off x="838200" y="1825625"/>
            <a:ext cx="4648200" cy="1025151"/>
          </a:xfrm>
        </p:spPr>
        <p:txBody>
          <a:bodyPr>
            <a:normAutofit/>
          </a:bodyPr>
          <a:lstStyle/>
          <a:p>
            <a:pPr marL="0" indent="0">
              <a:buNone/>
            </a:pPr>
            <a:r>
              <a:rPr lang="en-PH" sz="2000" dirty="0"/>
              <a:t>Figure 1</a:t>
            </a:r>
          </a:p>
          <a:p>
            <a:pPr marL="0" indent="0" algn="just">
              <a:buNone/>
            </a:pPr>
            <a:r>
              <a:rPr lang="en-PH" sz="2000" dirty="0"/>
              <a:t>The Three Types of Muscle Tissues.</a:t>
            </a:r>
          </a:p>
        </p:txBody>
      </p:sp>
      <p:pic>
        <p:nvPicPr>
          <p:cNvPr id="2056" name="Picture 8" descr="This figure show the micrographs of skeletal muscle, smooth muscle, and cardiac muscle cells.">
            <a:extLst>
              <a:ext uri="{FF2B5EF4-FFF2-40B4-BE49-F238E27FC236}">
                <a16:creationId xmlns:a16="http://schemas.microsoft.com/office/drawing/2014/main" id="{B26D120C-66E3-6165-E30B-26C41847C3D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48502" y="1827212"/>
            <a:ext cx="2774557" cy="4665663"/>
          </a:xfrm>
          <a:prstGeom prst="rect">
            <a:avLst/>
          </a:prstGeom>
          <a:noFill/>
          <a:extLst>
            <a:ext uri="{909E8E84-426E-40DD-AFC4-6F175D3DCCD1}">
              <a14:hiddenFill xmlns:a14="http://schemas.microsoft.com/office/drawing/2010/main">
                <a:solidFill>
                  <a:srgbClr val="FFFFFF"/>
                </a:solidFill>
              </a14:hiddenFill>
            </a:ext>
          </a:extLst>
        </p:spPr>
      </p:pic>
      <p:sp>
        <p:nvSpPr>
          <p:cNvPr id="7" name="Content Placeholder 2">
            <a:extLst>
              <a:ext uri="{FF2B5EF4-FFF2-40B4-BE49-F238E27FC236}">
                <a16:creationId xmlns:a16="http://schemas.microsoft.com/office/drawing/2014/main" id="{FE0FB064-F590-380E-4E89-5AE54B948336}"/>
              </a:ext>
            </a:extLst>
          </p:cNvPr>
          <p:cNvSpPr txBox="1">
            <a:spLocks/>
          </p:cNvSpPr>
          <p:nvPr/>
        </p:nvSpPr>
        <p:spPr>
          <a:xfrm>
            <a:off x="838200" y="6460549"/>
            <a:ext cx="4912362" cy="39745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PH" sz="1600" i="1" dirty="0"/>
              <a:t>Note.</a:t>
            </a:r>
            <a:r>
              <a:rPr lang="en-PH" sz="1600" dirty="0"/>
              <a:t> From Betts, et al., 2013. Licensed under </a:t>
            </a:r>
            <a:r>
              <a:rPr lang="en-PH" sz="1600" dirty="0">
                <a:hlinkClick r:id="rId4">
                  <a:extLst>
                    <a:ext uri="{A12FA001-AC4F-418D-AE19-62706E023703}">
                      <ahyp:hlinkClr xmlns:ahyp="http://schemas.microsoft.com/office/drawing/2018/hyperlinkcolor" val="tx"/>
                    </a:ext>
                  </a:extLst>
                </a:hlinkClick>
              </a:rPr>
              <a:t>CC BY 4.0</a:t>
            </a:r>
            <a:r>
              <a:rPr lang="en-PH" sz="1600" dirty="0"/>
              <a:t>. </a:t>
            </a:r>
            <a:endParaRPr lang="en-US" sz="1600" dirty="0"/>
          </a:p>
        </p:txBody>
      </p:sp>
    </p:spTree>
    <p:extLst>
      <p:ext uri="{BB962C8B-B14F-4D97-AF65-F5344CB8AC3E}">
        <p14:creationId xmlns:p14="http://schemas.microsoft.com/office/powerpoint/2010/main" val="207724091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4443BE-CEB8-3E25-AEDC-08828591443D}"/>
              </a:ext>
            </a:extLst>
          </p:cNvPr>
          <p:cNvSpPr>
            <a:spLocks noGrp="1"/>
          </p:cNvSpPr>
          <p:nvPr>
            <p:ph type="title"/>
          </p:nvPr>
        </p:nvSpPr>
        <p:spPr/>
        <p:txBody>
          <a:bodyPr/>
          <a:lstStyle/>
          <a:p>
            <a:r>
              <a:rPr lang="en-US" dirty="0"/>
              <a:t>Naming of Muscles</a:t>
            </a:r>
          </a:p>
        </p:txBody>
      </p:sp>
      <p:sp>
        <p:nvSpPr>
          <p:cNvPr id="6" name="Content Placeholder 5">
            <a:extLst>
              <a:ext uri="{FF2B5EF4-FFF2-40B4-BE49-F238E27FC236}">
                <a16:creationId xmlns:a16="http://schemas.microsoft.com/office/drawing/2014/main" id="{52C2C3CA-58B2-6DF7-FA26-15B3094087A4}"/>
              </a:ext>
            </a:extLst>
          </p:cNvPr>
          <p:cNvSpPr>
            <a:spLocks noGrp="1"/>
          </p:cNvSpPr>
          <p:nvPr>
            <p:ph idx="1"/>
          </p:nvPr>
        </p:nvSpPr>
        <p:spPr/>
        <p:txBody>
          <a:bodyPr/>
          <a:lstStyle/>
          <a:p>
            <a:pPr algn="l">
              <a:buFont typeface="Arial" panose="020B0604020202020204" pitchFamily="34" charset="0"/>
              <a:buChar char="•"/>
            </a:pPr>
            <a:r>
              <a:rPr lang="en-PH" b="1" dirty="0"/>
              <a:t>divisions</a:t>
            </a:r>
            <a:r>
              <a:rPr lang="en-PH" dirty="0"/>
              <a:t> –  biceps, triceps, quadriceps</a:t>
            </a:r>
          </a:p>
          <a:p>
            <a:pPr algn="l">
              <a:buFont typeface="Arial" panose="020B0604020202020204" pitchFamily="34" charset="0"/>
              <a:buChar char="•"/>
            </a:pPr>
            <a:r>
              <a:rPr lang="en-PH" b="1" dirty="0"/>
              <a:t>size</a:t>
            </a:r>
            <a:r>
              <a:rPr lang="en-PH" dirty="0"/>
              <a:t> – maximus (largest), </a:t>
            </a:r>
            <a:r>
              <a:rPr lang="en-PH" dirty="0" err="1"/>
              <a:t>minimus</a:t>
            </a:r>
            <a:r>
              <a:rPr lang="en-PH" dirty="0"/>
              <a:t> (smallest)</a:t>
            </a:r>
          </a:p>
          <a:p>
            <a:pPr algn="l">
              <a:buFont typeface="Arial" panose="020B0604020202020204" pitchFamily="34" charset="0"/>
              <a:buChar char="•"/>
            </a:pPr>
            <a:r>
              <a:rPr lang="en-PH" b="1" dirty="0"/>
              <a:t>shape </a:t>
            </a:r>
            <a:r>
              <a:rPr lang="en-PH" dirty="0"/>
              <a:t>– deltoid (triangular), </a:t>
            </a:r>
            <a:r>
              <a:rPr lang="en-PH" dirty="0" err="1"/>
              <a:t>trapezious</a:t>
            </a:r>
            <a:r>
              <a:rPr lang="en-PH" dirty="0"/>
              <a:t> (trapezoid)</a:t>
            </a:r>
          </a:p>
          <a:p>
            <a:pPr algn="l">
              <a:buFont typeface="Arial" panose="020B0604020202020204" pitchFamily="34" charset="0"/>
              <a:buChar char="•"/>
            </a:pPr>
            <a:r>
              <a:rPr lang="en-PH" b="1" dirty="0"/>
              <a:t>action</a:t>
            </a:r>
            <a:r>
              <a:rPr lang="en-PH" dirty="0"/>
              <a:t> – flexor (to flex), adductor (towards midline of body)</a:t>
            </a:r>
          </a:p>
          <a:p>
            <a:endParaRPr lang="en-US" dirty="0"/>
          </a:p>
        </p:txBody>
      </p:sp>
    </p:spTree>
    <p:extLst>
      <p:ext uri="{BB962C8B-B14F-4D97-AF65-F5344CB8AC3E}">
        <p14:creationId xmlns:p14="http://schemas.microsoft.com/office/powerpoint/2010/main" val="400700212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4443BE-CEB8-3E25-AEDC-08828591443D}"/>
              </a:ext>
            </a:extLst>
          </p:cNvPr>
          <p:cNvSpPr>
            <a:spLocks noGrp="1"/>
          </p:cNvSpPr>
          <p:nvPr>
            <p:ph type="title"/>
          </p:nvPr>
        </p:nvSpPr>
        <p:spPr/>
        <p:txBody>
          <a:bodyPr/>
          <a:lstStyle/>
          <a:p>
            <a:r>
              <a:rPr lang="en-US" dirty="0"/>
              <a:t>The Muscular System</a:t>
            </a:r>
          </a:p>
        </p:txBody>
      </p:sp>
      <p:sp>
        <p:nvSpPr>
          <p:cNvPr id="3" name="Content Placeholder 2">
            <a:extLst>
              <a:ext uri="{FF2B5EF4-FFF2-40B4-BE49-F238E27FC236}">
                <a16:creationId xmlns:a16="http://schemas.microsoft.com/office/drawing/2014/main" id="{29FCC9C4-C64F-ADE3-B882-96674ACBEBC3}"/>
              </a:ext>
            </a:extLst>
          </p:cNvPr>
          <p:cNvSpPr>
            <a:spLocks noGrp="1"/>
          </p:cNvSpPr>
          <p:nvPr>
            <p:ph idx="1"/>
          </p:nvPr>
        </p:nvSpPr>
        <p:spPr>
          <a:xfrm>
            <a:off x="838200" y="1825625"/>
            <a:ext cx="4648200" cy="1025151"/>
          </a:xfrm>
        </p:spPr>
        <p:txBody>
          <a:bodyPr>
            <a:normAutofit/>
          </a:bodyPr>
          <a:lstStyle/>
          <a:p>
            <a:pPr marL="0" indent="0">
              <a:buNone/>
            </a:pPr>
            <a:r>
              <a:rPr lang="en-PH" sz="2000" dirty="0"/>
              <a:t>Figure 2</a:t>
            </a:r>
          </a:p>
          <a:p>
            <a:pPr marL="0" indent="0">
              <a:buNone/>
            </a:pPr>
            <a:r>
              <a:rPr lang="en-PH" sz="2000" dirty="0"/>
              <a:t>Ulna and Radius.</a:t>
            </a:r>
          </a:p>
        </p:txBody>
      </p:sp>
      <p:pic>
        <p:nvPicPr>
          <p:cNvPr id="5130" name="Picture 10" descr="The top panel shows the anterior view of the human body with the major muscles labeled. Labels read (from top, head): occipitofrontalis (frontal belly), sternocleidomastoid, trapezius, deltoid, pectorailis minor, serratus anterior, pectoralis major, arm muscles: biceps brachii, brachialis, brachioradialis, pronator teres, flexor carpi radialis, abdomnial: rectus abdominis, abdominal external oblique, lower body: tensor fasciae latae, illiopsoas, penctineus, adductor longus, sartorius, gracilis, rectus femoris, vastus lateralis, vasus medialis, biularis longus, tibialis anterior. The bottom panel shows the posterior view of the human body with the major muscles labeled. Labels read (from top, head, left side): epicranial aponeurosis, occipitofrontalis, splenius capitis, levator scapulae, rhombus, trapezius, supraspinatus, teras minor, infraspinatus, teres major, triceps brachii, seratus posterior inferior, external oblique, lower body: gluteus medius, gluteus maximus, semimebranosus, peroneus longus, tibialis posterior, (right side, from top) trapezius, deltpid, latissimus dorsi, arm: brachioradialis, extersor carpi radialis, extensor digitorum, extensor carpi ulnaris, flexor carpi ulnaris, lower body: gluteus minimus, gemellus muscles, biceps femoris, semitendinosus, gracilis, gastrocnemius, soleus.">
            <a:extLst>
              <a:ext uri="{FF2B5EF4-FFF2-40B4-BE49-F238E27FC236}">
                <a16:creationId xmlns:a16="http://schemas.microsoft.com/office/drawing/2014/main" id="{A801C369-6454-0539-2D3E-5717AB2268E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29526" y="978274"/>
            <a:ext cx="2371789" cy="5514601"/>
          </a:xfrm>
          <a:prstGeom prst="rect">
            <a:avLst/>
          </a:prstGeom>
          <a:noFill/>
          <a:extLst>
            <a:ext uri="{909E8E84-426E-40DD-AFC4-6F175D3DCCD1}">
              <a14:hiddenFill xmlns:a14="http://schemas.microsoft.com/office/drawing/2010/main">
                <a:solidFill>
                  <a:srgbClr val="FFFFFF"/>
                </a:solidFill>
              </a14:hiddenFill>
            </a:ext>
          </a:extLst>
        </p:spPr>
      </p:pic>
      <p:sp>
        <p:nvSpPr>
          <p:cNvPr id="7" name="Content Placeholder 2">
            <a:extLst>
              <a:ext uri="{FF2B5EF4-FFF2-40B4-BE49-F238E27FC236}">
                <a16:creationId xmlns:a16="http://schemas.microsoft.com/office/drawing/2014/main" id="{FE0FB064-F590-380E-4E89-5AE54B948336}"/>
              </a:ext>
            </a:extLst>
          </p:cNvPr>
          <p:cNvSpPr txBox="1">
            <a:spLocks/>
          </p:cNvSpPr>
          <p:nvPr/>
        </p:nvSpPr>
        <p:spPr>
          <a:xfrm>
            <a:off x="838199" y="6460549"/>
            <a:ext cx="4912361" cy="39745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PH" sz="1600" i="1" dirty="0"/>
              <a:t>Note.</a:t>
            </a:r>
            <a:r>
              <a:rPr lang="en-PH" sz="1600" dirty="0"/>
              <a:t> From Betts, et al., 2013. Licensed under </a:t>
            </a:r>
            <a:r>
              <a:rPr lang="en-PH" sz="1600" dirty="0">
                <a:hlinkClick r:id="rId4">
                  <a:extLst>
                    <a:ext uri="{A12FA001-AC4F-418D-AE19-62706E023703}">
                      <ahyp:hlinkClr xmlns:ahyp="http://schemas.microsoft.com/office/drawing/2018/hyperlinkcolor" val="tx"/>
                    </a:ext>
                  </a:extLst>
                </a:hlinkClick>
              </a:rPr>
              <a:t>CC BY 4.0</a:t>
            </a:r>
            <a:r>
              <a:rPr lang="en-PH" sz="1600" dirty="0"/>
              <a:t>. </a:t>
            </a:r>
            <a:endParaRPr lang="en-US" sz="1600" dirty="0"/>
          </a:p>
        </p:txBody>
      </p:sp>
    </p:spTree>
    <p:extLst>
      <p:ext uri="{BB962C8B-B14F-4D97-AF65-F5344CB8AC3E}">
        <p14:creationId xmlns:p14="http://schemas.microsoft.com/office/powerpoint/2010/main" val="189590039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2F38F4-BDA0-5F2A-FEA8-5D2D47232CD6}"/>
              </a:ext>
            </a:extLst>
          </p:cNvPr>
          <p:cNvSpPr>
            <a:spLocks noGrp="1"/>
          </p:cNvSpPr>
          <p:nvPr>
            <p:ph type="title"/>
          </p:nvPr>
        </p:nvSpPr>
        <p:spPr/>
        <p:txBody>
          <a:bodyPr/>
          <a:lstStyle/>
          <a:p>
            <a:r>
              <a:rPr lang="en-US" dirty="0"/>
              <a:t>Anatomy Concept Check</a:t>
            </a:r>
          </a:p>
        </p:txBody>
      </p:sp>
      <p:sp>
        <p:nvSpPr>
          <p:cNvPr id="5" name="Content Placeholder 4">
            <a:extLst>
              <a:ext uri="{FF2B5EF4-FFF2-40B4-BE49-F238E27FC236}">
                <a16:creationId xmlns:a16="http://schemas.microsoft.com/office/drawing/2014/main" id="{8DAC1F3F-EB3E-83C8-EB44-5A6CC7AF9FC8}"/>
              </a:ext>
            </a:extLst>
          </p:cNvPr>
          <p:cNvSpPr>
            <a:spLocks noGrp="1"/>
          </p:cNvSpPr>
          <p:nvPr>
            <p:ph idx="1"/>
          </p:nvPr>
        </p:nvSpPr>
        <p:spPr/>
        <p:txBody>
          <a:bodyPr/>
          <a:lstStyle/>
          <a:p>
            <a:endParaRPr lang="en-US"/>
          </a:p>
        </p:txBody>
      </p:sp>
    </p:spTree>
    <p:extLst>
      <p:ext uri="{BB962C8B-B14F-4D97-AF65-F5344CB8AC3E}">
        <p14:creationId xmlns:p14="http://schemas.microsoft.com/office/powerpoint/2010/main" val="121405583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016DA6-F9BC-7CDD-53DF-912E5950B910}"/>
              </a:ext>
            </a:extLst>
          </p:cNvPr>
          <p:cNvSpPr>
            <a:spLocks noGrp="1"/>
          </p:cNvSpPr>
          <p:nvPr>
            <p:ph type="title"/>
          </p:nvPr>
        </p:nvSpPr>
        <p:spPr/>
        <p:txBody>
          <a:bodyPr/>
          <a:lstStyle/>
          <a:p>
            <a:r>
              <a:rPr lang="en-US" dirty="0"/>
              <a:t>Functions of the Muscular System</a:t>
            </a:r>
          </a:p>
        </p:txBody>
      </p:sp>
      <p:sp>
        <p:nvSpPr>
          <p:cNvPr id="3" name="Content Placeholder 2">
            <a:extLst>
              <a:ext uri="{FF2B5EF4-FFF2-40B4-BE49-F238E27FC236}">
                <a16:creationId xmlns:a16="http://schemas.microsoft.com/office/drawing/2014/main" id="{E5D1D6C5-4508-65E9-E027-9CA1CD2D8E5C}"/>
              </a:ext>
            </a:extLst>
          </p:cNvPr>
          <p:cNvSpPr>
            <a:spLocks noGrp="1"/>
          </p:cNvSpPr>
          <p:nvPr>
            <p:ph idx="1"/>
          </p:nvPr>
        </p:nvSpPr>
        <p:spPr/>
        <p:txBody>
          <a:bodyPr/>
          <a:lstStyle/>
          <a:p>
            <a:r>
              <a:rPr lang="en-US" dirty="0"/>
              <a:t>Movement</a:t>
            </a:r>
          </a:p>
          <a:p>
            <a:r>
              <a:rPr lang="en-US" dirty="0"/>
              <a:t>Keep the posture</a:t>
            </a:r>
          </a:p>
        </p:txBody>
      </p:sp>
    </p:spTree>
    <p:extLst>
      <p:ext uri="{BB962C8B-B14F-4D97-AF65-F5344CB8AC3E}">
        <p14:creationId xmlns:p14="http://schemas.microsoft.com/office/powerpoint/2010/main" val="158570059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4B11C5-A5DC-580A-A610-693929AE85B1}"/>
              </a:ext>
            </a:extLst>
          </p:cNvPr>
          <p:cNvSpPr>
            <a:spLocks noGrp="1"/>
          </p:cNvSpPr>
          <p:nvPr>
            <p:ph type="title"/>
          </p:nvPr>
        </p:nvSpPr>
        <p:spPr/>
        <p:txBody>
          <a:bodyPr/>
          <a:lstStyle/>
          <a:p>
            <a:r>
              <a:rPr lang="en-US" dirty="0"/>
              <a:t>Physiology Concept Check</a:t>
            </a:r>
          </a:p>
        </p:txBody>
      </p:sp>
      <p:sp>
        <p:nvSpPr>
          <p:cNvPr id="3" name="Content Placeholder 2">
            <a:extLst>
              <a:ext uri="{FF2B5EF4-FFF2-40B4-BE49-F238E27FC236}">
                <a16:creationId xmlns:a16="http://schemas.microsoft.com/office/drawing/2014/main" id="{2545E128-42D4-7085-BD88-E026EB2AE9A5}"/>
              </a:ext>
            </a:extLst>
          </p:cNvPr>
          <p:cNvSpPr>
            <a:spLocks noGrp="1"/>
          </p:cNvSpPr>
          <p:nvPr>
            <p:ph idx="1"/>
          </p:nvPr>
        </p:nvSpPr>
        <p:spPr/>
        <p:txBody>
          <a:bodyPr/>
          <a:lstStyle/>
          <a:p>
            <a:endParaRPr lang="en-US"/>
          </a:p>
        </p:txBody>
      </p:sp>
    </p:spTree>
    <p:extLst>
      <p:ext uri="{BB962C8B-B14F-4D97-AF65-F5344CB8AC3E}">
        <p14:creationId xmlns:p14="http://schemas.microsoft.com/office/powerpoint/2010/main" val="58419299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888</TotalTime>
  <Words>305</Words>
  <Application>Microsoft Macintosh PowerPoint</Application>
  <PresentationFormat>Widescreen</PresentationFormat>
  <Paragraphs>63</Paragraphs>
  <Slides>16</Slides>
  <Notes>9</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16</vt:i4>
      </vt:variant>
    </vt:vector>
  </HeadingPairs>
  <TitlesOfParts>
    <vt:vector size="20" baseType="lpstr">
      <vt:lpstr>Arial</vt:lpstr>
      <vt:lpstr>Calibri</vt:lpstr>
      <vt:lpstr>Calibri Light</vt:lpstr>
      <vt:lpstr>Office Theme</vt:lpstr>
      <vt:lpstr>Muscular System</vt:lpstr>
      <vt:lpstr>Learning Objectives</vt:lpstr>
      <vt:lpstr>Muscular System Medical Terms</vt:lpstr>
      <vt:lpstr>Parts of the Muscular System</vt:lpstr>
      <vt:lpstr>Naming of Muscles</vt:lpstr>
      <vt:lpstr>The Muscular System</vt:lpstr>
      <vt:lpstr>Anatomy Concept Check</vt:lpstr>
      <vt:lpstr>Functions of the Muscular System</vt:lpstr>
      <vt:lpstr>Physiology Concept Check</vt:lpstr>
      <vt:lpstr>Muscular Diseases and Disorders</vt:lpstr>
      <vt:lpstr>Disorders of the Curvature of the Spine</vt:lpstr>
      <vt:lpstr>Fractures</vt:lpstr>
      <vt:lpstr>Medical Specialties and Procedures</vt:lpstr>
      <vt:lpstr>Concept Check</vt:lpstr>
      <vt:lpstr>Summary</vt:lpstr>
      <vt:lpstr>References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Introduction to the Respiratory System</dc:title>
  <dc:creator>Ken Maquiling</dc:creator>
  <cp:lastModifiedBy>Ken Maquiling</cp:lastModifiedBy>
  <cp:revision>17</cp:revision>
  <dcterms:created xsi:type="dcterms:W3CDTF">2023-07-03T17:49:30Z</dcterms:created>
  <dcterms:modified xsi:type="dcterms:W3CDTF">2023-08-03T13:06:04Z</dcterms:modified>
</cp:coreProperties>
</file>